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44" r:id="rId2"/>
    <p:sldMasterId id="2147483774" r:id="rId3"/>
  </p:sldMasterIdLst>
  <p:notesMasterIdLst>
    <p:notesMasterId r:id="rId60"/>
  </p:notesMasterIdLst>
  <p:handoutMasterIdLst>
    <p:handoutMasterId r:id="rId61"/>
  </p:handoutMasterIdLst>
  <p:sldIdLst>
    <p:sldId id="434" r:id="rId4"/>
    <p:sldId id="423" r:id="rId5"/>
    <p:sldId id="420" r:id="rId6"/>
    <p:sldId id="422" r:id="rId7"/>
    <p:sldId id="424" r:id="rId8"/>
    <p:sldId id="425" r:id="rId9"/>
    <p:sldId id="301" r:id="rId10"/>
    <p:sldId id="376" r:id="rId11"/>
    <p:sldId id="377" r:id="rId12"/>
    <p:sldId id="378" r:id="rId13"/>
    <p:sldId id="379" r:id="rId14"/>
    <p:sldId id="380" r:id="rId15"/>
    <p:sldId id="381" r:id="rId16"/>
    <p:sldId id="382" r:id="rId17"/>
    <p:sldId id="383" r:id="rId18"/>
    <p:sldId id="375" r:id="rId19"/>
    <p:sldId id="384" r:id="rId20"/>
    <p:sldId id="385" r:id="rId21"/>
    <p:sldId id="374" r:id="rId22"/>
    <p:sldId id="386" r:id="rId23"/>
    <p:sldId id="388" r:id="rId24"/>
    <p:sldId id="389" r:id="rId25"/>
    <p:sldId id="390" r:id="rId26"/>
    <p:sldId id="404" r:id="rId27"/>
    <p:sldId id="391" r:id="rId28"/>
    <p:sldId id="392" r:id="rId29"/>
    <p:sldId id="393" r:id="rId30"/>
    <p:sldId id="396" r:id="rId31"/>
    <p:sldId id="397" r:id="rId32"/>
    <p:sldId id="398" r:id="rId33"/>
    <p:sldId id="399" r:id="rId34"/>
    <p:sldId id="401" r:id="rId35"/>
    <p:sldId id="402" r:id="rId36"/>
    <p:sldId id="400" r:id="rId37"/>
    <p:sldId id="403" r:id="rId38"/>
    <p:sldId id="407" r:id="rId39"/>
    <p:sldId id="405" r:id="rId40"/>
    <p:sldId id="430" r:id="rId41"/>
    <p:sldId id="431" r:id="rId42"/>
    <p:sldId id="419" r:id="rId43"/>
    <p:sldId id="418" r:id="rId44"/>
    <p:sldId id="406" r:id="rId45"/>
    <p:sldId id="409" r:id="rId46"/>
    <p:sldId id="411" r:id="rId47"/>
    <p:sldId id="413" r:id="rId48"/>
    <p:sldId id="416" r:id="rId49"/>
    <p:sldId id="410" r:id="rId50"/>
    <p:sldId id="412" r:id="rId51"/>
    <p:sldId id="415" r:id="rId52"/>
    <p:sldId id="417" r:id="rId53"/>
    <p:sldId id="426" r:id="rId54"/>
    <p:sldId id="427" r:id="rId55"/>
    <p:sldId id="429" r:id="rId56"/>
    <p:sldId id="428" r:id="rId57"/>
    <p:sldId id="432" r:id="rId58"/>
    <p:sldId id="433" r:id="rId59"/>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5pPr>
    <a:lvl6pPr marL="2286000" algn="l" defTabSz="914400" rtl="0" eaLnBrk="1" latinLnBrk="0" hangingPunct="1">
      <a:defRPr sz="4000" kern="1200">
        <a:solidFill>
          <a:schemeClr val="tx1"/>
        </a:solidFill>
        <a:latin typeface="Arial" panose="020B0604020202020204" pitchFamily="34" charset="0"/>
        <a:ea typeface="+mn-ea"/>
        <a:cs typeface="+mn-cs"/>
      </a:defRPr>
    </a:lvl6pPr>
    <a:lvl7pPr marL="2743200" algn="l" defTabSz="914400" rtl="0" eaLnBrk="1" latinLnBrk="0" hangingPunct="1">
      <a:defRPr sz="4000" kern="1200">
        <a:solidFill>
          <a:schemeClr val="tx1"/>
        </a:solidFill>
        <a:latin typeface="Arial" panose="020B0604020202020204" pitchFamily="34" charset="0"/>
        <a:ea typeface="+mn-ea"/>
        <a:cs typeface="+mn-cs"/>
      </a:defRPr>
    </a:lvl7pPr>
    <a:lvl8pPr marL="3200400" algn="l" defTabSz="914400" rtl="0" eaLnBrk="1" latinLnBrk="0" hangingPunct="1">
      <a:defRPr sz="4000" kern="1200">
        <a:solidFill>
          <a:schemeClr val="tx1"/>
        </a:solidFill>
        <a:latin typeface="Arial" panose="020B0604020202020204" pitchFamily="34" charset="0"/>
        <a:ea typeface="+mn-ea"/>
        <a:cs typeface="+mn-cs"/>
      </a:defRPr>
    </a:lvl8pPr>
    <a:lvl9pPr marL="3657600" algn="l" defTabSz="914400" rtl="0" eaLnBrk="1" latinLnBrk="0" hangingPunct="1">
      <a:defRPr sz="4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76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F57"/>
    <a:srgbClr val="CCCCFF"/>
    <a:srgbClr val="180F9B"/>
    <a:srgbClr val="007B71"/>
    <a:srgbClr val="FFFF99"/>
    <a:srgbClr val="006F41"/>
    <a:srgbClr val="66A48B"/>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394" autoAdjust="0"/>
  </p:normalViewPr>
  <p:slideViewPr>
    <p:cSldViewPr>
      <p:cViewPr varScale="1">
        <p:scale>
          <a:sx n="70" d="100"/>
          <a:sy n="70" d="100"/>
        </p:scale>
        <p:origin x="1284" y="72"/>
      </p:cViewPr>
      <p:guideLst>
        <p:guide orient="horz" pos="4032"/>
        <p:guide orient="horz" pos="76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13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5"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305256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648200" y="6083300"/>
            <a:ext cx="419185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panose="02020603050405020304" pitchFamily="18" charset="0"/>
              </a:defRPr>
            </a:lvl1pPr>
            <a:lvl2pPr marL="442913" defTabSz="885825">
              <a:defRPr sz="2400">
                <a:solidFill>
                  <a:schemeClr val="tx1"/>
                </a:solidFill>
                <a:latin typeface="Times New Roman" panose="02020603050405020304" pitchFamily="18" charset="0"/>
              </a:defRPr>
            </a:lvl2pPr>
            <a:lvl3pPr marL="885825" defTabSz="885825">
              <a:defRPr sz="2400">
                <a:solidFill>
                  <a:schemeClr val="tx1"/>
                </a:solidFill>
                <a:latin typeface="Times New Roman" panose="02020603050405020304" pitchFamily="18" charset="0"/>
              </a:defRPr>
            </a:lvl3pPr>
            <a:lvl4pPr marL="1327150" defTabSz="885825">
              <a:defRPr sz="2400">
                <a:solidFill>
                  <a:schemeClr val="tx1"/>
                </a:solidFill>
                <a:latin typeface="Times New Roman" panose="02020603050405020304" pitchFamily="18" charset="0"/>
              </a:defRPr>
            </a:lvl4pPr>
            <a:lvl5pPr marL="1770063" defTabSz="885825">
              <a:defRPr sz="2400">
                <a:solidFill>
                  <a:schemeClr val="tx1"/>
                </a:solidFill>
                <a:latin typeface="Times New Roman" panose="02020603050405020304" pitchFamily="18" charset="0"/>
              </a:defRPr>
            </a:lvl5pPr>
            <a:lvl6pPr marL="2227263" defTabSz="885825" eaLnBrk="0" fontAlgn="base" hangingPunct="0">
              <a:spcBef>
                <a:spcPct val="0"/>
              </a:spcBef>
              <a:spcAft>
                <a:spcPct val="0"/>
              </a:spcAft>
              <a:defRPr sz="2400">
                <a:solidFill>
                  <a:schemeClr val="tx1"/>
                </a:solidFill>
                <a:latin typeface="Times New Roman" panose="02020603050405020304" pitchFamily="18" charset="0"/>
              </a:defRPr>
            </a:lvl6pPr>
            <a:lvl7pPr marL="2684463" defTabSz="885825" eaLnBrk="0" fontAlgn="base" hangingPunct="0">
              <a:spcBef>
                <a:spcPct val="0"/>
              </a:spcBef>
              <a:spcAft>
                <a:spcPct val="0"/>
              </a:spcAft>
              <a:defRPr sz="2400">
                <a:solidFill>
                  <a:schemeClr val="tx1"/>
                </a:solidFill>
                <a:latin typeface="Times New Roman" panose="02020603050405020304" pitchFamily="18" charset="0"/>
              </a:defRPr>
            </a:lvl7pPr>
            <a:lvl8pPr marL="3141663" defTabSz="885825" eaLnBrk="0" fontAlgn="base" hangingPunct="0">
              <a:spcBef>
                <a:spcPct val="0"/>
              </a:spcBef>
              <a:spcAft>
                <a:spcPct val="0"/>
              </a:spcAft>
              <a:defRPr sz="2400">
                <a:solidFill>
                  <a:schemeClr val="tx1"/>
                </a:solidFill>
                <a:latin typeface="Times New Roman" panose="02020603050405020304" pitchFamily="18" charset="0"/>
              </a:defRPr>
            </a:lvl8pPr>
            <a:lvl9pPr marL="3598863" defTabSz="8858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ru-RU" altLang="en-US" sz="1000" b="1" dirty="0" smtClean="0">
                <a:solidFill>
                  <a:schemeClr val="bg1"/>
                </a:solidFill>
                <a:latin typeface="Arial" panose="020B0604020202020204" pitchFamily="34" charset="0"/>
              </a:rPr>
              <a:t>Министерство природных ресурсов и коренных народов США</a:t>
            </a:r>
          </a:p>
          <a:p>
            <a:pPr>
              <a:defRPr/>
            </a:pPr>
            <a:r>
              <a:rPr lang="ru-RU" altLang="en-US" sz="1000" b="1" dirty="0" smtClean="0">
                <a:solidFill>
                  <a:schemeClr val="bg1"/>
                </a:solidFill>
                <a:latin typeface="Arial" panose="020B0604020202020204" pitchFamily="34" charset="0"/>
              </a:rPr>
              <a:t>Геологическая служба США</a:t>
            </a:r>
            <a:endParaRPr lang="en-US" altLang="en-US" sz="1000" b="1" dirty="0" smtClean="0">
              <a:solidFill>
                <a:schemeClr val="bg1"/>
              </a:solidFill>
              <a:latin typeface="Arial" panose="020B0604020202020204" pitchFamily="34" charset="0"/>
            </a:endParaRPr>
          </a:p>
        </p:txBody>
      </p:sp>
      <p:pic>
        <p:nvPicPr>
          <p:cNvPr id="5" name="Picture 9" descr="D:\Vugraph Info\Vugraph Templates\Templates-NEW-NMP and Bureau\ident_4_onscreen_png.png"/>
          <p:cNvPicPr>
            <a:picLocks noChangeAspect="1" noChangeArrowheads="1"/>
          </p:cNvPicPr>
          <p:nvPr userDrawn="1"/>
        </p:nvPicPr>
        <p:blipFill>
          <a:blip r:embed="rId2">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381000" y="2286000"/>
            <a:ext cx="8305800" cy="1143000"/>
          </a:xfrm>
        </p:spPr>
        <p:txBody>
          <a:bodyPr/>
          <a:lstStyle>
            <a:lvl1pPr>
              <a:defRPr sz="4400"/>
            </a:lvl1pPr>
          </a:lstStyle>
          <a:p>
            <a:pPr lvl="0"/>
            <a:r>
              <a:rPr lang="en-US" altLang="en-US" noProof="0" smtClean="0"/>
              <a:t>Click to edit Master title style</a:t>
            </a:r>
          </a:p>
        </p:txBody>
      </p:sp>
      <p:sp>
        <p:nvSpPr>
          <p:cNvPr id="104451" name="Rectangle 3"/>
          <p:cNvSpPr>
            <a:spLocks noGrp="1" noChangeArrowheads="1"/>
          </p:cNvSpPr>
          <p:nvPr>
            <p:ph type="subTitle" idx="1"/>
          </p:nvPr>
        </p:nvSpPr>
        <p:spPr>
          <a:xfrm>
            <a:off x="381000" y="3886200"/>
            <a:ext cx="830580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6" name="Rectangle 7"/>
          <p:cNvSpPr>
            <a:spLocks noChangeArrowheads="1"/>
          </p:cNvSpPr>
          <p:nvPr userDrawn="1"/>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2400">
                <a:solidFill>
                  <a:schemeClr val="tx1"/>
                </a:solidFill>
                <a:latin typeface="Times New Roman" panose="02020603050405020304" pitchFamily="18" charset="0"/>
              </a:defRPr>
            </a:lvl1pPr>
            <a:lvl2pPr marL="442913" defTabSz="885825">
              <a:defRPr sz="2400">
                <a:solidFill>
                  <a:schemeClr val="tx1"/>
                </a:solidFill>
                <a:latin typeface="Times New Roman" panose="02020603050405020304" pitchFamily="18" charset="0"/>
              </a:defRPr>
            </a:lvl2pPr>
            <a:lvl3pPr marL="885825" defTabSz="885825">
              <a:defRPr sz="2400">
                <a:solidFill>
                  <a:schemeClr val="tx1"/>
                </a:solidFill>
                <a:latin typeface="Times New Roman" panose="02020603050405020304" pitchFamily="18" charset="0"/>
              </a:defRPr>
            </a:lvl3pPr>
            <a:lvl4pPr marL="1327150" defTabSz="885825">
              <a:defRPr sz="2400">
                <a:solidFill>
                  <a:schemeClr val="tx1"/>
                </a:solidFill>
                <a:latin typeface="Times New Roman" panose="02020603050405020304" pitchFamily="18" charset="0"/>
              </a:defRPr>
            </a:lvl4pPr>
            <a:lvl5pPr marL="1770063" defTabSz="885825">
              <a:defRPr sz="2400">
                <a:solidFill>
                  <a:schemeClr val="tx1"/>
                </a:solidFill>
                <a:latin typeface="Times New Roman" panose="02020603050405020304" pitchFamily="18" charset="0"/>
              </a:defRPr>
            </a:lvl5pPr>
            <a:lvl6pPr marL="2227263" defTabSz="885825" eaLnBrk="0" fontAlgn="base" hangingPunct="0">
              <a:spcBef>
                <a:spcPct val="0"/>
              </a:spcBef>
              <a:spcAft>
                <a:spcPct val="0"/>
              </a:spcAft>
              <a:defRPr sz="2400">
                <a:solidFill>
                  <a:schemeClr val="tx1"/>
                </a:solidFill>
                <a:latin typeface="Times New Roman" panose="02020603050405020304" pitchFamily="18" charset="0"/>
              </a:defRPr>
            </a:lvl6pPr>
            <a:lvl7pPr marL="2684463" defTabSz="885825" eaLnBrk="0" fontAlgn="base" hangingPunct="0">
              <a:spcBef>
                <a:spcPct val="0"/>
              </a:spcBef>
              <a:spcAft>
                <a:spcPct val="0"/>
              </a:spcAft>
              <a:defRPr sz="2400">
                <a:solidFill>
                  <a:schemeClr val="tx1"/>
                </a:solidFill>
                <a:latin typeface="Times New Roman" panose="02020603050405020304" pitchFamily="18" charset="0"/>
              </a:defRPr>
            </a:lvl7pPr>
            <a:lvl8pPr marL="3141663" defTabSz="885825" eaLnBrk="0" fontAlgn="base" hangingPunct="0">
              <a:spcBef>
                <a:spcPct val="0"/>
              </a:spcBef>
              <a:spcAft>
                <a:spcPct val="0"/>
              </a:spcAft>
              <a:defRPr sz="2400">
                <a:solidFill>
                  <a:schemeClr val="tx1"/>
                </a:solidFill>
                <a:latin typeface="Times New Roman" panose="02020603050405020304" pitchFamily="18" charset="0"/>
              </a:defRPr>
            </a:lvl8pPr>
            <a:lvl9pPr marL="3598863" defTabSz="885825"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000" b="1" dirty="0" smtClean="0">
                <a:solidFill>
                  <a:schemeClr val="bg1"/>
                </a:solidFill>
                <a:latin typeface="Arial" panose="020B0604020202020204" pitchFamily="34" charset="0"/>
              </a:rPr>
              <a:t>U.S. Department of the Interior</a:t>
            </a:r>
          </a:p>
          <a:p>
            <a:pPr>
              <a:defRPr/>
            </a:pPr>
            <a:r>
              <a:rPr lang="en-US" altLang="en-US" sz="1000" b="1" dirty="0" smtClean="0">
                <a:solidFill>
                  <a:schemeClr val="bg1"/>
                </a:solidFill>
                <a:latin typeface="Arial" panose="020B0604020202020204" pitchFamily="34" charset="0"/>
              </a:rPr>
              <a:t>U.S. Geological Survey</a:t>
            </a:r>
          </a:p>
        </p:txBody>
      </p:sp>
    </p:spTree>
    <p:extLst>
      <p:ext uri="{BB962C8B-B14F-4D97-AF65-F5344CB8AC3E}">
        <p14:creationId xmlns:p14="http://schemas.microsoft.com/office/powerpoint/2010/main" val="263404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96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745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8FB050-93EE-4D70-8CCD-4F40EAD93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570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83ED33-A148-44D2-A1FE-BFFC34C2A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153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D1A16-169C-4613-AB7B-866F97EBD8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9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44F16-3FC8-4335-B007-7E8528349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123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13945A-35CC-4471-8BBC-799D9125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3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A2BBB1-3F3B-4F40-8DED-076EBC95E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51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22A5B-E58B-4967-8134-5EE6B3CA6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51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7E952-2B0E-4FC3-9F6A-3E78E4B03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1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4656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A7A78-9D06-4004-B700-D04CF8003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29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1566C-D406-43E3-8558-37157DE0C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04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6C6D-E22D-4AB5-8CB2-4917D4F6D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9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B79442-5BDF-499B-BB78-F6B20C8C7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0167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C4E40-5F8F-4EE6-BC53-3F179C8931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6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CD6E4D-9419-4313-9B51-D735CB95B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361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8FB050-93EE-4D70-8CCD-4F40EAD93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66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83ED33-A148-44D2-A1FE-BFFC34C2AE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92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D1A16-169C-4613-AB7B-866F97EBD8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976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44F16-3FC8-4335-B007-7E8528349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24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265465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913945A-35CC-4471-8BBC-799D9125FE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3742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2A2BBB1-3F3B-4F40-8DED-076EBC95E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6577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22A5B-E58B-4967-8134-5EE6B3CA64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560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7E952-2B0E-4FC3-9F6A-3E78E4B035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223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FA7A78-9D06-4004-B700-D04CF8003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1658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1566C-D406-43E3-8558-37157DE0C7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95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1E6C6D-E22D-4AB5-8CB2-4917D4F6D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621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B79442-5BDF-499B-BB78-F6B20C8C75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4197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C4E40-5F8F-4EE6-BC53-3F179C8931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033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CD6E4D-9419-4313-9B51-D735CB95B7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172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410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787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46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23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222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38825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1" descr="D:\Vugraph Info\Vugraph Templates\Templates-NEW-NMP and Bureau\ident-small_4_onscreen_png.png"/>
          <p:cNvPicPr>
            <a:picLocks noChangeAspect="1" noChangeArrowheads="1"/>
          </p:cNvPicPr>
          <p:nvPr userDrawn="1"/>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36FA94-4950-46C7-A753-68486164393D}" type="slidenum">
              <a:rPr lang="en-US">
                <a:solidFill>
                  <a:srgbClr val="000000"/>
                </a:solidFill>
                <a:latin typeface="Times New Roman" panose="02020603050405020304" pitchFamily="18" charset="0"/>
              </a:rPr>
              <a:pPr>
                <a:defRPr/>
              </a:pPr>
              <a:t>‹#›</a:t>
            </a:fld>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33544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36FA94-4950-46C7-A753-68486164393D}" type="slidenum">
              <a:rPr lang="en-US">
                <a:solidFill>
                  <a:srgbClr val="000000"/>
                </a:solidFill>
                <a:latin typeface="Times New Roman" panose="02020603050405020304" pitchFamily="18" charset="0"/>
              </a:rPr>
              <a:pPr>
                <a:defRPr/>
              </a:pPr>
              <a:t>‹#›</a:t>
            </a:fld>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1013488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2133600"/>
            <a:ext cx="4114800" cy="1981200"/>
          </a:xfrm>
        </p:spPr>
        <p:txBody>
          <a:bodyPr/>
          <a:lstStyle/>
          <a:p>
            <a:pPr algn="ctr"/>
            <a:r>
              <a:rPr lang="en-US" altLang="en-US" sz="3000" dirty="0"/>
              <a:t>Involving </a:t>
            </a:r>
            <a:r>
              <a:rPr lang="en-US" altLang="en-US" sz="3000" dirty="0" smtClean="0"/>
              <a:t>university </a:t>
            </a:r>
            <a:r>
              <a:rPr lang="en-US" altLang="en-US" sz="3000" dirty="0"/>
              <a:t>s</a:t>
            </a:r>
            <a:r>
              <a:rPr lang="en-US" altLang="en-US" sz="3000" dirty="0" smtClean="0"/>
              <a:t>tudents </a:t>
            </a:r>
            <a:r>
              <a:rPr lang="en-US" altLang="en-US" sz="3000" dirty="0"/>
              <a:t>in </a:t>
            </a:r>
            <a:r>
              <a:rPr lang="en-US" altLang="en-US" sz="3000" dirty="0" smtClean="0"/>
              <a:t>research </a:t>
            </a:r>
            <a:r>
              <a:rPr lang="en-US" altLang="en-US" sz="3000" dirty="0"/>
              <a:t>and </a:t>
            </a:r>
            <a:r>
              <a:rPr lang="en-US" altLang="en-US" sz="3000" dirty="0" smtClean="0"/>
              <a:t>field </a:t>
            </a:r>
            <a:r>
              <a:rPr lang="en-US" altLang="en-US" sz="3000" dirty="0"/>
              <a:t>w</a:t>
            </a:r>
            <a:r>
              <a:rPr lang="en-US" altLang="en-US" sz="3000" dirty="0" smtClean="0"/>
              <a:t>ork </a:t>
            </a:r>
            <a:r>
              <a:rPr lang="en-US" altLang="en-US" sz="3000" dirty="0"/>
              <a:t>o</a:t>
            </a:r>
            <a:r>
              <a:rPr lang="en-US" altLang="en-US" sz="3000" dirty="0" smtClean="0"/>
              <a:t>utside </a:t>
            </a:r>
            <a:r>
              <a:rPr lang="en-US" altLang="en-US" sz="3000" dirty="0"/>
              <a:t>the </a:t>
            </a:r>
            <a:r>
              <a:rPr lang="en-US" altLang="en-US" sz="3000" dirty="0" smtClean="0"/>
              <a:t>classroom</a:t>
            </a:r>
            <a:r>
              <a:rPr lang="en-US" altLang="en-US" sz="3000" dirty="0"/>
              <a:t>: </a:t>
            </a:r>
            <a:r>
              <a:rPr lang="en-US" altLang="en-US" sz="3000" dirty="0" smtClean="0"/>
              <a:t/>
            </a:r>
            <a:br>
              <a:rPr lang="en-US" altLang="en-US" sz="3000" dirty="0" smtClean="0"/>
            </a:br>
            <a:r>
              <a:rPr lang="en-US" altLang="en-US" sz="3000" dirty="0" smtClean="0"/>
              <a:t>experiential </a:t>
            </a:r>
            <a:r>
              <a:rPr lang="en-US" altLang="en-US" sz="3000" dirty="0"/>
              <a:t>learning in the U.S.A. </a:t>
            </a:r>
            <a:endParaRPr lang="en-US" altLang="en-US" sz="3000" dirty="0" smtClean="0"/>
          </a:p>
        </p:txBody>
      </p:sp>
      <p:sp>
        <p:nvSpPr>
          <p:cNvPr id="4099" name="Rectangle 3"/>
          <p:cNvSpPr>
            <a:spLocks noGrp="1" noChangeArrowheads="1"/>
          </p:cNvSpPr>
          <p:nvPr>
            <p:ph type="subTitle" idx="1"/>
          </p:nvPr>
        </p:nvSpPr>
        <p:spPr>
          <a:xfrm>
            <a:off x="228600" y="5105400"/>
            <a:ext cx="4114800" cy="685800"/>
          </a:xfrm>
        </p:spPr>
        <p:txBody>
          <a:bodyPr/>
          <a:lstStyle/>
          <a:p>
            <a:pPr algn="ctr"/>
            <a:r>
              <a:rPr lang="en-US" altLang="en-US" dirty="0" smtClean="0"/>
              <a:t>TODD KATZNER</a:t>
            </a:r>
          </a:p>
        </p:txBody>
      </p:sp>
      <p:sp>
        <p:nvSpPr>
          <p:cNvPr id="4" name="Rectangle 2"/>
          <p:cNvSpPr txBox="1">
            <a:spLocks noChangeArrowheads="1"/>
          </p:cNvSpPr>
          <p:nvPr/>
        </p:nvSpPr>
        <p:spPr bwMode="auto">
          <a:xfrm>
            <a:off x="4495800" y="2133600"/>
            <a:ext cx="434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pPr algn="ctr"/>
            <a:r>
              <a:rPr lang="ru-RU" altLang="en-US" sz="3000" dirty="0" smtClean="0"/>
              <a:t>Привлечение </a:t>
            </a:r>
            <a:r>
              <a:rPr lang="ru-RU" altLang="en-US" sz="3000" dirty="0" err="1" smtClean="0"/>
              <a:t>сту-дентов</a:t>
            </a:r>
            <a:r>
              <a:rPr lang="ru-RU" altLang="en-US" sz="3000" dirty="0" smtClean="0"/>
              <a:t> вузов к  дополнительным научно-</a:t>
            </a:r>
            <a:r>
              <a:rPr lang="ru-RU" altLang="en-US" sz="3000" dirty="0" err="1" smtClean="0"/>
              <a:t>исследова</a:t>
            </a:r>
            <a:r>
              <a:rPr lang="ru-RU" altLang="en-US" sz="3000" dirty="0" smtClean="0"/>
              <a:t>-</a:t>
            </a:r>
            <a:r>
              <a:rPr lang="ru-RU" altLang="en-US" sz="3000" dirty="0" err="1" smtClean="0"/>
              <a:t>тельским</a:t>
            </a:r>
            <a:r>
              <a:rPr lang="ru-RU" altLang="en-US" sz="3000" dirty="0" smtClean="0"/>
              <a:t> </a:t>
            </a:r>
            <a:r>
              <a:rPr lang="ru-RU" altLang="en-US" sz="3000" dirty="0"/>
              <a:t>и </a:t>
            </a:r>
            <a:r>
              <a:rPr lang="ru-RU" altLang="en-US" sz="3000" dirty="0" smtClean="0"/>
              <a:t>полевым работам: </a:t>
            </a:r>
            <a:r>
              <a:rPr lang="ru-RU" altLang="en-US" sz="3000" dirty="0" err="1" smtClean="0"/>
              <a:t>эмпиричес</a:t>
            </a:r>
            <a:r>
              <a:rPr lang="ru-RU" altLang="en-US" sz="3000" dirty="0" smtClean="0"/>
              <a:t>-кое обучение </a:t>
            </a:r>
            <a:r>
              <a:rPr lang="ru-RU" altLang="en-US" sz="3000" dirty="0"/>
              <a:t>в США</a:t>
            </a:r>
            <a:endParaRPr lang="en-US" altLang="en-US" sz="3000" dirty="0" smtClean="0"/>
          </a:p>
        </p:txBody>
      </p:sp>
      <p:sp>
        <p:nvSpPr>
          <p:cNvPr id="5" name="Rectangle 3"/>
          <p:cNvSpPr txBox="1">
            <a:spLocks noChangeArrowheads="1"/>
          </p:cNvSpPr>
          <p:nvPr/>
        </p:nvSpPr>
        <p:spPr bwMode="auto">
          <a:xfrm>
            <a:off x="4419600" y="5133975"/>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0" indent="0" algn="l" rtl="0" eaLnBrk="0" fontAlgn="base" hangingPunct="0">
              <a:spcBef>
                <a:spcPct val="20000"/>
              </a:spcBef>
              <a:spcAft>
                <a:spcPct val="0"/>
              </a:spcAft>
              <a:buClr>
                <a:srgbClr val="FFFF99"/>
              </a:buClr>
              <a:buSzPct val="125000"/>
              <a:buFont typeface="Wingdings" panose="05000000000000000000" pitchFamily="2" charset="2"/>
              <a:buNone/>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az-Cyrl-AZ" altLang="en-US" dirty="0" smtClean="0">
                <a:solidFill>
                  <a:srgbClr val="FFFFFF"/>
                </a:solidFill>
              </a:rPr>
              <a:t>ТОДД КАЦНЕР</a:t>
            </a:r>
            <a:endParaRPr lang="en-US" altLang="en-US" dirty="0" smtClean="0">
              <a:solidFill>
                <a:srgbClr val="FFFFFF"/>
              </a:solidFill>
            </a:endParaRPr>
          </a:p>
        </p:txBody>
      </p:sp>
    </p:spTree>
    <p:extLst>
      <p:ext uri="{BB962C8B-B14F-4D97-AF65-F5344CB8AC3E}">
        <p14:creationId xmlns:p14="http://schemas.microsoft.com/office/powerpoint/2010/main" val="156437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5300" y="381000"/>
            <a:ext cx="4038600" cy="1143000"/>
          </a:xfrm>
        </p:spPr>
        <p:txBody>
          <a:bodyPr/>
          <a:lstStyle/>
          <a:p>
            <a:r>
              <a:rPr lang="en-US" altLang="en-US" dirty="0" smtClean="0"/>
              <a:t>Benefits to students</a:t>
            </a:r>
          </a:p>
        </p:txBody>
      </p:sp>
      <p:sp>
        <p:nvSpPr>
          <p:cNvPr id="5123" name="Rectangle 3"/>
          <p:cNvSpPr>
            <a:spLocks noGrp="1" noChangeArrowheads="1"/>
          </p:cNvSpPr>
          <p:nvPr>
            <p:ph type="body" idx="1"/>
          </p:nvPr>
        </p:nvSpPr>
        <p:spPr>
          <a:xfrm>
            <a:off x="228600" y="1981200"/>
            <a:ext cx="4572000" cy="2362200"/>
          </a:xfrm>
        </p:spPr>
        <p:txBody>
          <a:bodyPr/>
          <a:lstStyle/>
          <a:p>
            <a:pPr>
              <a:spcBef>
                <a:spcPct val="0"/>
              </a:spcBef>
            </a:pPr>
            <a:r>
              <a:rPr lang="en-US" altLang="en-US" b="0" dirty="0" smtClean="0"/>
              <a:t>Can provide work</a:t>
            </a:r>
          </a:p>
          <a:p>
            <a:pPr>
              <a:spcBef>
                <a:spcPct val="0"/>
              </a:spcBef>
            </a:pPr>
            <a:endParaRPr lang="en-US" altLang="en-US" b="0" dirty="0"/>
          </a:p>
          <a:p>
            <a:pPr>
              <a:spcBef>
                <a:spcPct val="0"/>
              </a:spcBef>
            </a:pPr>
            <a:r>
              <a:rPr lang="en-US" altLang="en-US" b="0" dirty="0" smtClean="0"/>
              <a:t>Builds professional relationships</a:t>
            </a:r>
          </a:p>
          <a:p>
            <a:pPr>
              <a:spcBef>
                <a:spcPct val="0"/>
              </a:spcBef>
            </a:pPr>
            <a:endParaRPr lang="en-US" altLang="en-US" b="0" dirty="0"/>
          </a:p>
          <a:p>
            <a:pPr>
              <a:spcBef>
                <a:spcPct val="0"/>
              </a:spcBef>
            </a:pPr>
            <a:r>
              <a:rPr lang="en-US" altLang="en-US" b="0" dirty="0" smtClean="0"/>
              <a:t>Provides memorable positive experiences</a:t>
            </a:r>
          </a:p>
        </p:txBody>
      </p:sp>
      <p:sp>
        <p:nvSpPr>
          <p:cNvPr id="4" name="Rectangle 2"/>
          <p:cNvSpPr txBox="1">
            <a:spLocks noChangeArrowheads="1"/>
          </p:cNvSpPr>
          <p:nvPr/>
        </p:nvSpPr>
        <p:spPr bwMode="auto">
          <a:xfrm>
            <a:off x="47244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Выгоды</a:t>
            </a:r>
            <a:r>
              <a:rPr lang="ru-RU" altLang="en-US" dirty="0" smtClean="0"/>
              <a:t> </a:t>
            </a:r>
            <a:r>
              <a:rPr lang="ru-RU" altLang="en-US" dirty="0"/>
              <a:t>для студентов</a:t>
            </a:r>
            <a:endParaRPr lang="en-US" altLang="en-US" dirty="0"/>
          </a:p>
        </p:txBody>
      </p:sp>
      <p:sp>
        <p:nvSpPr>
          <p:cNvPr id="5" name="Rectangle 3"/>
          <p:cNvSpPr txBox="1">
            <a:spLocks noChangeArrowheads="1"/>
          </p:cNvSpPr>
          <p:nvPr/>
        </p:nvSpPr>
        <p:spPr bwMode="auto">
          <a:xfrm>
            <a:off x="4419600" y="19812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Может оплачиваться;</a:t>
            </a:r>
            <a:endParaRPr lang="en-US" altLang="en-US" b="0" dirty="0" smtClean="0"/>
          </a:p>
          <a:p>
            <a:pPr>
              <a:spcBef>
                <a:spcPct val="0"/>
              </a:spcBef>
            </a:pPr>
            <a:endParaRPr lang="en-US" altLang="en-US" b="0" dirty="0" smtClean="0"/>
          </a:p>
          <a:p>
            <a:pPr>
              <a:spcBef>
                <a:spcPct val="0"/>
              </a:spcBef>
            </a:pPr>
            <a:r>
              <a:rPr lang="ru-RU" altLang="en-US" b="0" dirty="0" smtClean="0"/>
              <a:t>Формирует </a:t>
            </a:r>
            <a:r>
              <a:rPr lang="ru-RU" altLang="en-US" b="0" dirty="0" err="1" smtClean="0"/>
              <a:t>профессио-нальные</a:t>
            </a:r>
            <a:r>
              <a:rPr lang="ru-RU" altLang="en-US" b="0" dirty="0" smtClean="0"/>
              <a:t> связи;</a:t>
            </a:r>
            <a:endParaRPr lang="en-US" altLang="en-US" b="0" dirty="0" smtClean="0"/>
          </a:p>
          <a:p>
            <a:pPr>
              <a:spcBef>
                <a:spcPct val="0"/>
              </a:spcBef>
            </a:pPr>
            <a:endParaRPr lang="en-US" altLang="en-US" b="0" dirty="0" smtClean="0"/>
          </a:p>
          <a:p>
            <a:pPr>
              <a:spcBef>
                <a:spcPct val="0"/>
              </a:spcBef>
            </a:pPr>
            <a:r>
              <a:rPr lang="ru-RU" altLang="en-US" b="0" dirty="0" smtClean="0"/>
              <a:t>Возможность получения памятного </a:t>
            </a:r>
            <a:r>
              <a:rPr lang="ru-RU" altLang="en-US" b="0" dirty="0" err="1" smtClean="0"/>
              <a:t>конструк-тивного</a:t>
            </a:r>
            <a:r>
              <a:rPr lang="ru-RU" altLang="en-US" b="0" dirty="0" smtClean="0"/>
              <a:t> опыта.</a:t>
            </a:r>
            <a:endParaRPr lang="en-US" altLang="en-US" b="0" dirty="0" smtClean="0"/>
          </a:p>
        </p:txBody>
      </p:sp>
    </p:spTree>
    <p:extLst>
      <p:ext uri="{BB962C8B-B14F-4D97-AF65-F5344CB8AC3E}">
        <p14:creationId xmlns:p14="http://schemas.microsoft.com/office/powerpoint/2010/main" val="234396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5300" y="381000"/>
            <a:ext cx="4038600" cy="1143000"/>
          </a:xfrm>
        </p:spPr>
        <p:txBody>
          <a:bodyPr/>
          <a:lstStyle/>
          <a:p>
            <a:r>
              <a:rPr lang="en-US" altLang="en-US" dirty="0" smtClean="0"/>
              <a:t>Benefits to researchers</a:t>
            </a:r>
          </a:p>
        </p:txBody>
      </p:sp>
      <p:sp>
        <p:nvSpPr>
          <p:cNvPr id="5123" name="Rectangle 3"/>
          <p:cNvSpPr>
            <a:spLocks noGrp="1" noChangeArrowheads="1"/>
          </p:cNvSpPr>
          <p:nvPr>
            <p:ph type="body" idx="1"/>
          </p:nvPr>
        </p:nvSpPr>
        <p:spPr>
          <a:xfrm>
            <a:off x="228600" y="1981200"/>
            <a:ext cx="4000500" cy="2362200"/>
          </a:xfrm>
        </p:spPr>
        <p:txBody>
          <a:bodyPr/>
          <a:lstStyle/>
          <a:p>
            <a:pPr>
              <a:spcBef>
                <a:spcPct val="0"/>
              </a:spcBef>
            </a:pPr>
            <a:r>
              <a:rPr lang="en-US" altLang="en-US" b="0" dirty="0" smtClean="0"/>
              <a:t>Provides motivated data collectors</a:t>
            </a:r>
          </a:p>
          <a:p>
            <a:pPr>
              <a:spcBef>
                <a:spcPct val="0"/>
              </a:spcBef>
            </a:pPr>
            <a:endParaRPr lang="en-US" altLang="en-US" b="0" dirty="0"/>
          </a:p>
          <a:p>
            <a:pPr>
              <a:spcBef>
                <a:spcPct val="0"/>
              </a:spcBef>
            </a:pPr>
            <a:r>
              <a:rPr lang="en-US" altLang="en-US" b="0" dirty="0" smtClean="0"/>
              <a:t>Inexpensive mechanism to built research team</a:t>
            </a:r>
          </a:p>
          <a:p>
            <a:pPr>
              <a:spcBef>
                <a:spcPct val="0"/>
              </a:spcBef>
            </a:pPr>
            <a:endParaRPr lang="en-US" altLang="en-US" b="0" dirty="0" smtClean="0"/>
          </a:p>
          <a:p>
            <a:pPr>
              <a:spcBef>
                <a:spcPct val="0"/>
              </a:spcBef>
            </a:pPr>
            <a:r>
              <a:rPr lang="en-US" altLang="en-US" b="0" dirty="0" smtClean="0"/>
              <a:t>Increases chances of funding research</a:t>
            </a:r>
          </a:p>
        </p:txBody>
      </p:sp>
      <p:sp>
        <p:nvSpPr>
          <p:cNvPr id="4" name="Rectangle 2"/>
          <p:cNvSpPr txBox="1">
            <a:spLocks noChangeArrowheads="1"/>
          </p:cNvSpPr>
          <p:nvPr/>
        </p:nvSpPr>
        <p:spPr bwMode="auto">
          <a:xfrm>
            <a:off x="44958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Выгоды</a:t>
            </a:r>
            <a:r>
              <a:rPr lang="ru-RU" altLang="en-US" dirty="0" smtClean="0"/>
              <a:t> </a:t>
            </a:r>
          </a:p>
          <a:p>
            <a:r>
              <a:rPr lang="ru-RU" altLang="en-US" dirty="0" smtClean="0"/>
              <a:t>для ученых</a:t>
            </a:r>
            <a:endParaRPr lang="en-US" altLang="en-US" dirty="0"/>
          </a:p>
        </p:txBody>
      </p:sp>
      <p:sp>
        <p:nvSpPr>
          <p:cNvPr id="5" name="Rectangle 3"/>
          <p:cNvSpPr txBox="1">
            <a:spLocks noChangeArrowheads="1"/>
          </p:cNvSpPr>
          <p:nvPr/>
        </p:nvSpPr>
        <p:spPr bwMode="auto">
          <a:xfrm>
            <a:off x="4114800" y="1981200"/>
            <a:ext cx="495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Наличие мотивированных сборщиков данных;</a:t>
            </a:r>
            <a:endParaRPr lang="en-US" altLang="en-US" b="0" dirty="0" smtClean="0"/>
          </a:p>
          <a:p>
            <a:pPr>
              <a:spcBef>
                <a:spcPct val="0"/>
              </a:spcBef>
            </a:pPr>
            <a:endParaRPr lang="en-US" altLang="en-US" b="0" dirty="0" smtClean="0"/>
          </a:p>
          <a:p>
            <a:pPr>
              <a:spcBef>
                <a:spcPct val="0"/>
              </a:spcBef>
            </a:pPr>
            <a:r>
              <a:rPr lang="ru-RU" altLang="en-US" b="0" dirty="0" smtClean="0"/>
              <a:t>Простой механизм фор-</a:t>
            </a:r>
            <a:r>
              <a:rPr lang="ru-RU" altLang="en-US" b="0" dirty="0" err="1" smtClean="0"/>
              <a:t>мирования</a:t>
            </a:r>
            <a:r>
              <a:rPr lang="ru-RU" altLang="en-US" b="0" dirty="0" smtClean="0"/>
              <a:t> </a:t>
            </a:r>
            <a:r>
              <a:rPr lang="ru-RU" altLang="en-US" b="0" dirty="0" err="1" smtClean="0"/>
              <a:t>исследова-тельских</a:t>
            </a:r>
            <a:r>
              <a:rPr lang="ru-RU" altLang="en-US" b="0" dirty="0" smtClean="0"/>
              <a:t> команд;</a:t>
            </a:r>
            <a:endParaRPr lang="en-US" altLang="en-US" b="0" dirty="0" smtClean="0"/>
          </a:p>
          <a:p>
            <a:pPr>
              <a:spcBef>
                <a:spcPct val="0"/>
              </a:spcBef>
            </a:pPr>
            <a:endParaRPr lang="en-US" altLang="en-US" b="0" dirty="0" smtClean="0"/>
          </a:p>
          <a:p>
            <a:pPr>
              <a:spcBef>
                <a:spcPct val="0"/>
              </a:spcBef>
            </a:pPr>
            <a:r>
              <a:rPr lang="ru-RU" altLang="en-US" b="0" dirty="0" smtClean="0"/>
              <a:t>Повышает шансы полу-</a:t>
            </a:r>
            <a:r>
              <a:rPr lang="ru-RU" altLang="en-US" b="0" dirty="0" err="1" smtClean="0"/>
              <a:t>чения</a:t>
            </a:r>
            <a:r>
              <a:rPr lang="ru-RU" altLang="en-US" b="0" dirty="0" smtClean="0"/>
              <a:t> финансирования.</a:t>
            </a:r>
            <a:endParaRPr lang="en-US" altLang="en-US" b="0" dirty="0" smtClean="0"/>
          </a:p>
        </p:txBody>
      </p:sp>
    </p:spTree>
    <p:extLst>
      <p:ext uri="{BB962C8B-B14F-4D97-AF65-F5344CB8AC3E}">
        <p14:creationId xmlns:p14="http://schemas.microsoft.com/office/powerpoint/2010/main" val="3326043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Benefits to researchers</a:t>
            </a:r>
          </a:p>
        </p:txBody>
      </p:sp>
      <p:sp>
        <p:nvSpPr>
          <p:cNvPr id="5123" name="Rectangle 3"/>
          <p:cNvSpPr>
            <a:spLocks noGrp="1" noChangeArrowheads="1"/>
          </p:cNvSpPr>
          <p:nvPr>
            <p:ph type="body" idx="1"/>
          </p:nvPr>
        </p:nvSpPr>
        <p:spPr>
          <a:xfrm>
            <a:off x="114300" y="1981200"/>
            <a:ext cx="4572000" cy="2362200"/>
          </a:xfrm>
        </p:spPr>
        <p:txBody>
          <a:bodyPr/>
          <a:lstStyle/>
          <a:p>
            <a:pPr>
              <a:spcBef>
                <a:spcPct val="0"/>
              </a:spcBef>
            </a:pPr>
            <a:r>
              <a:rPr lang="en-US" altLang="en-US" b="0" dirty="0" smtClean="0"/>
              <a:t>Provides network of future collaborators</a:t>
            </a:r>
          </a:p>
          <a:p>
            <a:pPr>
              <a:spcBef>
                <a:spcPct val="0"/>
              </a:spcBef>
            </a:pPr>
            <a:endParaRPr lang="en-US" altLang="en-US" b="0" dirty="0"/>
          </a:p>
          <a:p>
            <a:pPr>
              <a:spcBef>
                <a:spcPct val="0"/>
              </a:spcBef>
            </a:pPr>
            <a:r>
              <a:rPr lang="en-US" altLang="en-US" b="0" dirty="0" smtClean="0"/>
              <a:t>Can improve research quality</a:t>
            </a:r>
          </a:p>
          <a:p>
            <a:pPr>
              <a:spcBef>
                <a:spcPct val="0"/>
              </a:spcBef>
            </a:pPr>
            <a:endParaRPr lang="en-US" altLang="en-US" b="0" dirty="0"/>
          </a:p>
          <a:p>
            <a:pPr>
              <a:spcBef>
                <a:spcPct val="0"/>
              </a:spcBef>
            </a:pPr>
            <a:r>
              <a:rPr lang="en-US" altLang="en-US" b="0" dirty="0" smtClean="0"/>
              <a:t>Supports teaching activities</a:t>
            </a:r>
          </a:p>
        </p:txBody>
      </p:sp>
      <p:sp>
        <p:nvSpPr>
          <p:cNvPr id="4" name="Rectangle 2"/>
          <p:cNvSpPr txBox="1">
            <a:spLocks noChangeArrowheads="1"/>
          </p:cNvSpPr>
          <p:nvPr/>
        </p:nvSpPr>
        <p:spPr bwMode="auto">
          <a:xfrm>
            <a:off x="46482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Выгоды </a:t>
            </a:r>
            <a:endParaRPr lang="ru-RU" altLang="en-US" dirty="0" smtClean="0"/>
          </a:p>
          <a:p>
            <a:r>
              <a:rPr lang="ru-RU" altLang="en-US" dirty="0" smtClean="0"/>
              <a:t>для </a:t>
            </a:r>
            <a:r>
              <a:rPr lang="ru-RU" altLang="en-US" dirty="0"/>
              <a:t>ученых</a:t>
            </a:r>
            <a:endParaRPr lang="en-US" altLang="en-US" dirty="0"/>
          </a:p>
        </p:txBody>
      </p:sp>
      <p:sp>
        <p:nvSpPr>
          <p:cNvPr id="5" name="Rectangle 3"/>
          <p:cNvSpPr txBox="1">
            <a:spLocks noChangeArrowheads="1"/>
          </p:cNvSpPr>
          <p:nvPr/>
        </p:nvSpPr>
        <p:spPr bwMode="auto">
          <a:xfrm>
            <a:off x="4267200" y="1981200"/>
            <a:ext cx="48330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Формирование сетей для будущих исследований;</a:t>
            </a:r>
            <a:endParaRPr lang="en-US" altLang="en-US" b="0" dirty="0" smtClean="0"/>
          </a:p>
          <a:p>
            <a:pPr>
              <a:spcBef>
                <a:spcPct val="0"/>
              </a:spcBef>
            </a:pPr>
            <a:endParaRPr lang="en-US" altLang="en-US" b="0" dirty="0" smtClean="0"/>
          </a:p>
          <a:p>
            <a:pPr>
              <a:spcBef>
                <a:spcPct val="0"/>
              </a:spcBef>
            </a:pPr>
            <a:r>
              <a:rPr lang="ru-RU" altLang="en-US" b="0" dirty="0" smtClean="0"/>
              <a:t>Может повышать качество исследований;</a:t>
            </a:r>
            <a:endParaRPr lang="en-US" altLang="en-US" b="0" dirty="0" smtClean="0"/>
          </a:p>
          <a:p>
            <a:pPr>
              <a:spcBef>
                <a:spcPct val="0"/>
              </a:spcBef>
            </a:pPr>
            <a:endParaRPr lang="en-US" altLang="en-US" b="0" dirty="0" smtClean="0"/>
          </a:p>
          <a:p>
            <a:pPr>
              <a:spcBef>
                <a:spcPct val="0"/>
              </a:spcBef>
            </a:pPr>
            <a:r>
              <a:rPr lang="ru-RU" altLang="en-US" b="0" dirty="0" smtClean="0"/>
              <a:t>Поддержка учебного процесса.</a:t>
            </a:r>
            <a:endParaRPr lang="en-US" altLang="en-US" b="0" dirty="0" smtClean="0"/>
          </a:p>
        </p:txBody>
      </p:sp>
    </p:spTree>
    <p:extLst>
      <p:ext uri="{BB962C8B-B14F-4D97-AF65-F5344CB8AC3E}">
        <p14:creationId xmlns:p14="http://schemas.microsoft.com/office/powerpoint/2010/main" val="1013182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Benefits to institutions</a:t>
            </a:r>
          </a:p>
        </p:txBody>
      </p:sp>
      <p:sp>
        <p:nvSpPr>
          <p:cNvPr id="5123" name="Rectangle 3"/>
          <p:cNvSpPr>
            <a:spLocks noGrp="1" noChangeArrowheads="1"/>
          </p:cNvSpPr>
          <p:nvPr>
            <p:ph type="body" idx="1"/>
          </p:nvPr>
        </p:nvSpPr>
        <p:spPr>
          <a:xfrm>
            <a:off x="114300" y="1981200"/>
            <a:ext cx="4572000" cy="2362200"/>
          </a:xfrm>
        </p:spPr>
        <p:txBody>
          <a:bodyPr/>
          <a:lstStyle/>
          <a:p>
            <a:pPr>
              <a:spcBef>
                <a:spcPct val="0"/>
              </a:spcBef>
            </a:pPr>
            <a:r>
              <a:rPr lang="en-US" altLang="en-US" b="0" dirty="0" smtClean="0"/>
              <a:t>Improves student experience</a:t>
            </a:r>
          </a:p>
          <a:p>
            <a:pPr>
              <a:spcBef>
                <a:spcPct val="0"/>
              </a:spcBef>
            </a:pPr>
            <a:endParaRPr lang="en-US" altLang="en-US" b="0" dirty="0"/>
          </a:p>
          <a:p>
            <a:pPr>
              <a:spcBef>
                <a:spcPct val="0"/>
              </a:spcBef>
            </a:pPr>
            <a:r>
              <a:rPr lang="en-US" altLang="en-US" b="0" dirty="0" smtClean="0"/>
              <a:t>Useful for recruiting top students</a:t>
            </a:r>
          </a:p>
          <a:p>
            <a:pPr>
              <a:spcBef>
                <a:spcPct val="0"/>
              </a:spcBef>
            </a:pPr>
            <a:endParaRPr lang="en-US" altLang="en-US" b="0" dirty="0"/>
          </a:p>
          <a:p>
            <a:pPr>
              <a:spcBef>
                <a:spcPct val="0"/>
              </a:spcBef>
            </a:pPr>
            <a:r>
              <a:rPr lang="en-US" altLang="en-US" b="0" dirty="0" smtClean="0"/>
              <a:t>Keeps students and faculty at front of field</a:t>
            </a:r>
          </a:p>
        </p:txBody>
      </p:sp>
      <p:sp>
        <p:nvSpPr>
          <p:cNvPr id="4" name="Rectangle 2"/>
          <p:cNvSpPr txBox="1">
            <a:spLocks noChangeArrowheads="1"/>
          </p:cNvSpPr>
          <p:nvPr/>
        </p:nvSpPr>
        <p:spPr bwMode="auto">
          <a:xfrm>
            <a:off x="48768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Выгоды </a:t>
            </a:r>
            <a:endParaRPr lang="ru-RU" altLang="en-US" dirty="0" smtClean="0"/>
          </a:p>
          <a:p>
            <a:r>
              <a:rPr lang="ru-RU" altLang="en-US" dirty="0" smtClean="0"/>
              <a:t>для вузов</a:t>
            </a:r>
            <a:endParaRPr lang="en-US" altLang="en-US" dirty="0"/>
          </a:p>
        </p:txBody>
      </p:sp>
      <p:sp>
        <p:nvSpPr>
          <p:cNvPr id="5" name="Rectangle 3"/>
          <p:cNvSpPr txBox="1">
            <a:spLocks noChangeArrowheads="1"/>
          </p:cNvSpPr>
          <p:nvPr/>
        </p:nvSpPr>
        <p:spPr bwMode="auto">
          <a:xfrm>
            <a:off x="4495800" y="1981200"/>
            <a:ext cx="4648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Повышает качество обучения;</a:t>
            </a:r>
            <a:endParaRPr lang="en-US" altLang="en-US" b="0" dirty="0" smtClean="0"/>
          </a:p>
          <a:p>
            <a:pPr>
              <a:spcBef>
                <a:spcPct val="0"/>
              </a:spcBef>
            </a:pPr>
            <a:endParaRPr lang="en-US" altLang="en-US" b="0" dirty="0" smtClean="0"/>
          </a:p>
          <a:p>
            <a:pPr>
              <a:spcBef>
                <a:spcPct val="0"/>
              </a:spcBef>
            </a:pPr>
            <a:r>
              <a:rPr lang="ru-RU" altLang="en-US" b="0" dirty="0" smtClean="0"/>
              <a:t>Упрощает поиск лучших студентов;</a:t>
            </a:r>
            <a:endParaRPr lang="en-US" altLang="en-US" b="0" dirty="0" smtClean="0"/>
          </a:p>
          <a:p>
            <a:pPr>
              <a:spcBef>
                <a:spcPct val="0"/>
              </a:spcBef>
            </a:pPr>
            <a:endParaRPr lang="en-US" altLang="en-US" b="0" dirty="0" smtClean="0"/>
          </a:p>
          <a:p>
            <a:pPr>
              <a:spcBef>
                <a:spcPct val="0"/>
              </a:spcBef>
            </a:pPr>
            <a:r>
              <a:rPr lang="ru-RU" altLang="en-US" b="0" dirty="0" smtClean="0"/>
              <a:t>Дает педагогам и </a:t>
            </a:r>
            <a:r>
              <a:rPr lang="ru-RU" altLang="en-US" b="0" dirty="0" err="1" smtClean="0"/>
              <a:t>сту-дентам</a:t>
            </a:r>
            <a:r>
              <a:rPr lang="ru-RU" altLang="en-US" b="0" dirty="0" smtClean="0"/>
              <a:t> возможность быть на </a:t>
            </a:r>
            <a:r>
              <a:rPr lang="ru-RU" altLang="en-US" b="0" dirty="0" err="1" smtClean="0"/>
              <a:t>профессио-нальной</a:t>
            </a:r>
            <a:r>
              <a:rPr lang="ru-RU" altLang="en-US" b="0" dirty="0" smtClean="0"/>
              <a:t> «передовой».</a:t>
            </a:r>
            <a:endParaRPr lang="en-US" altLang="en-US" b="0" dirty="0" smtClean="0"/>
          </a:p>
        </p:txBody>
      </p:sp>
    </p:spTree>
    <p:extLst>
      <p:ext uri="{BB962C8B-B14F-4D97-AF65-F5344CB8AC3E}">
        <p14:creationId xmlns:p14="http://schemas.microsoft.com/office/powerpoint/2010/main" val="427455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1500" y="533400"/>
            <a:ext cx="4038600" cy="1143000"/>
          </a:xfrm>
        </p:spPr>
        <p:txBody>
          <a:bodyPr/>
          <a:lstStyle/>
          <a:p>
            <a:r>
              <a:rPr lang="en-US" altLang="en-US" dirty="0" smtClean="0"/>
              <a:t>Benefits to institutions</a:t>
            </a:r>
          </a:p>
        </p:txBody>
      </p:sp>
      <p:sp>
        <p:nvSpPr>
          <p:cNvPr id="5123" name="Rectangle 3"/>
          <p:cNvSpPr>
            <a:spLocks noGrp="1" noChangeArrowheads="1"/>
          </p:cNvSpPr>
          <p:nvPr>
            <p:ph type="body" idx="1"/>
          </p:nvPr>
        </p:nvSpPr>
        <p:spPr>
          <a:xfrm>
            <a:off x="304800" y="2133600"/>
            <a:ext cx="4572000" cy="2362200"/>
          </a:xfrm>
        </p:spPr>
        <p:txBody>
          <a:bodyPr/>
          <a:lstStyle/>
          <a:p>
            <a:pPr>
              <a:spcBef>
                <a:spcPct val="0"/>
              </a:spcBef>
            </a:pPr>
            <a:r>
              <a:rPr lang="en-US" altLang="en-US" b="0" dirty="0" smtClean="0"/>
              <a:t>Improves status and profile of institution</a:t>
            </a:r>
          </a:p>
          <a:p>
            <a:pPr>
              <a:spcBef>
                <a:spcPct val="0"/>
              </a:spcBef>
            </a:pPr>
            <a:endParaRPr lang="en-US" altLang="en-US" b="0" dirty="0"/>
          </a:p>
          <a:p>
            <a:pPr>
              <a:spcBef>
                <a:spcPct val="0"/>
              </a:spcBef>
            </a:pPr>
            <a:r>
              <a:rPr lang="en-US" altLang="en-US" b="0" dirty="0" smtClean="0"/>
              <a:t>Expands networks </a:t>
            </a:r>
          </a:p>
          <a:p>
            <a:pPr>
              <a:spcBef>
                <a:spcPct val="0"/>
              </a:spcBef>
            </a:pPr>
            <a:endParaRPr lang="en-US" altLang="en-US" b="0" dirty="0"/>
          </a:p>
          <a:p>
            <a:pPr>
              <a:spcBef>
                <a:spcPct val="0"/>
              </a:spcBef>
            </a:pPr>
            <a:r>
              <a:rPr lang="en-US" altLang="en-US" b="0" dirty="0" smtClean="0"/>
              <a:t>Motivates staff</a:t>
            </a:r>
          </a:p>
        </p:txBody>
      </p:sp>
      <p:sp>
        <p:nvSpPr>
          <p:cNvPr id="4" name="Rectangle 2"/>
          <p:cNvSpPr txBox="1">
            <a:spLocks noChangeArrowheads="1"/>
          </p:cNvSpPr>
          <p:nvPr/>
        </p:nvSpPr>
        <p:spPr bwMode="auto">
          <a:xfrm>
            <a:off x="4896134" y="5334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Выгоды </a:t>
            </a:r>
          </a:p>
          <a:p>
            <a:r>
              <a:rPr lang="ru-RU" altLang="en-US" dirty="0"/>
              <a:t>для вузов</a:t>
            </a:r>
            <a:endParaRPr lang="en-US" altLang="en-US" dirty="0"/>
          </a:p>
        </p:txBody>
      </p:sp>
      <p:sp>
        <p:nvSpPr>
          <p:cNvPr id="5" name="Rectangle 3"/>
          <p:cNvSpPr txBox="1">
            <a:spLocks noChangeArrowheads="1"/>
          </p:cNvSpPr>
          <p:nvPr/>
        </p:nvSpPr>
        <p:spPr bwMode="auto">
          <a:xfrm>
            <a:off x="4610100" y="2133600"/>
            <a:ext cx="4495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Повышает статус и престиж вузов;</a:t>
            </a:r>
            <a:endParaRPr lang="en-US" altLang="en-US" b="0" dirty="0" smtClean="0"/>
          </a:p>
          <a:p>
            <a:pPr>
              <a:spcBef>
                <a:spcPct val="0"/>
              </a:spcBef>
            </a:pPr>
            <a:endParaRPr lang="en-US" altLang="en-US" b="0" dirty="0" smtClean="0"/>
          </a:p>
          <a:p>
            <a:pPr>
              <a:spcBef>
                <a:spcPct val="0"/>
              </a:spcBef>
            </a:pPr>
            <a:r>
              <a:rPr lang="ru-RU" altLang="en-US" b="0" dirty="0" smtClean="0"/>
              <a:t>Расширяет сети;</a:t>
            </a:r>
            <a:r>
              <a:rPr lang="en-US" altLang="en-US" b="0" dirty="0" smtClean="0"/>
              <a:t> </a:t>
            </a:r>
          </a:p>
          <a:p>
            <a:pPr>
              <a:spcBef>
                <a:spcPct val="0"/>
              </a:spcBef>
            </a:pPr>
            <a:endParaRPr lang="en-US" altLang="en-US" b="0" dirty="0" smtClean="0"/>
          </a:p>
          <a:p>
            <a:pPr>
              <a:spcBef>
                <a:spcPct val="0"/>
              </a:spcBef>
            </a:pPr>
            <a:r>
              <a:rPr lang="ru-RU" altLang="en-US" b="0" dirty="0" smtClean="0"/>
              <a:t>Мотивирует сотрудников вузов.</a:t>
            </a:r>
            <a:endParaRPr lang="en-US" altLang="en-US" b="0" dirty="0" smtClean="0"/>
          </a:p>
        </p:txBody>
      </p:sp>
    </p:spTree>
    <p:extLst>
      <p:ext uri="{BB962C8B-B14F-4D97-AF65-F5344CB8AC3E}">
        <p14:creationId xmlns:p14="http://schemas.microsoft.com/office/powerpoint/2010/main" val="1266148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Costs to involve students in research</a:t>
            </a:r>
          </a:p>
        </p:txBody>
      </p:sp>
      <p:sp>
        <p:nvSpPr>
          <p:cNvPr id="5123" name="Rectangle 3"/>
          <p:cNvSpPr>
            <a:spLocks noGrp="1" noChangeArrowheads="1"/>
          </p:cNvSpPr>
          <p:nvPr>
            <p:ph type="body" idx="1"/>
          </p:nvPr>
        </p:nvSpPr>
        <p:spPr>
          <a:xfrm>
            <a:off x="114300" y="2438400"/>
            <a:ext cx="4572000" cy="2362200"/>
          </a:xfrm>
        </p:spPr>
        <p:txBody>
          <a:bodyPr/>
          <a:lstStyle/>
          <a:p>
            <a:pPr>
              <a:spcBef>
                <a:spcPct val="0"/>
              </a:spcBef>
            </a:pPr>
            <a:r>
              <a:rPr lang="en-US" altLang="en-US" b="0" dirty="0" smtClean="0"/>
              <a:t>Financial</a:t>
            </a:r>
          </a:p>
          <a:p>
            <a:pPr>
              <a:spcBef>
                <a:spcPct val="0"/>
              </a:spcBef>
            </a:pPr>
            <a:endParaRPr lang="en-US" altLang="en-US" b="0" dirty="0"/>
          </a:p>
          <a:p>
            <a:pPr>
              <a:spcBef>
                <a:spcPct val="0"/>
              </a:spcBef>
            </a:pPr>
            <a:r>
              <a:rPr lang="en-US" altLang="en-US" b="0" dirty="0" smtClean="0"/>
              <a:t>Initial time investment</a:t>
            </a:r>
          </a:p>
          <a:p>
            <a:pPr>
              <a:spcBef>
                <a:spcPct val="0"/>
              </a:spcBef>
            </a:pPr>
            <a:endParaRPr lang="en-US" altLang="en-US" b="0" dirty="0"/>
          </a:p>
          <a:p>
            <a:pPr>
              <a:spcBef>
                <a:spcPct val="0"/>
              </a:spcBef>
            </a:pPr>
            <a:r>
              <a:rPr lang="en-US" altLang="en-US" b="0" dirty="0" smtClean="0"/>
              <a:t>Requires mentoring</a:t>
            </a:r>
          </a:p>
          <a:p>
            <a:pPr>
              <a:spcBef>
                <a:spcPct val="0"/>
              </a:spcBef>
            </a:pPr>
            <a:endParaRPr lang="en-US" altLang="en-US" b="0" dirty="0"/>
          </a:p>
          <a:p>
            <a:pPr>
              <a:spcBef>
                <a:spcPct val="0"/>
              </a:spcBef>
            </a:pPr>
            <a:r>
              <a:rPr lang="en-US" altLang="en-US" b="0" dirty="0" smtClean="0"/>
              <a:t>Focus on depth over breadth</a:t>
            </a:r>
          </a:p>
        </p:txBody>
      </p:sp>
      <p:sp>
        <p:nvSpPr>
          <p:cNvPr id="4" name="Rectangle 2"/>
          <p:cNvSpPr txBox="1">
            <a:spLocks noChangeArrowheads="1"/>
          </p:cNvSpPr>
          <p:nvPr/>
        </p:nvSpPr>
        <p:spPr bwMode="auto">
          <a:xfrm>
            <a:off x="4991100" y="609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Издержки по вовлечению студентов в исследования</a:t>
            </a:r>
            <a:endParaRPr lang="en-US" altLang="en-US" dirty="0" smtClean="0"/>
          </a:p>
        </p:txBody>
      </p:sp>
      <p:sp>
        <p:nvSpPr>
          <p:cNvPr id="5" name="Rectangle 3"/>
          <p:cNvSpPr txBox="1">
            <a:spLocks noChangeArrowheads="1"/>
          </p:cNvSpPr>
          <p:nvPr/>
        </p:nvSpPr>
        <p:spPr bwMode="auto">
          <a:xfrm>
            <a:off x="4724400" y="2438400"/>
            <a:ext cx="41529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Финансовые;</a:t>
            </a:r>
            <a:endParaRPr lang="en-US" altLang="en-US" b="0" dirty="0" smtClean="0"/>
          </a:p>
          <a:p>
            <a:pPr>
              <a:spcBef>
                <a:spcPct val="0"/>
              </a:spcBef>
            </a:pPr>
            <a:endParaRPr lang="en-US" altLang="en-US" b="0" dirty="0" smtClean="0"/>
          </a:p>
          <a:p>
            <a:pPr>
              <a:spcBef>
                <a:spcPct val="0"/>
              </a:spcBef>
            </a:pPr>
            <a:r>
              <a:rPr lang="ru-RU" altLang="en-US" b="0" dirty="0" smtClean="0"/>
              <a:t>Временные затраты на начальном этапе;</a:t>
            </a:r>
            <a:endParaRPr lang="en-US" altLang="en-US" b="0" dirty="0" smtClean="0"/>
          </a:p>
          <a:p>
            <a:pPr>
              <a:spcBef>
                <a:spcPct val="0"/>
              </a:spcBef>
            </a:pPr>
            <a:r>
              <a:rPr lang="ru-RU" altLang="en-US" b="0" dirty="0" smtClean="0"/>
              <a:t>Наставничество;</a:t>
            </a:r>
            <a:endParaRPr lang="en-US" altLang="en-US" b="0" dirty="0" smtClean="0"/>
          </a:p>
          <a:p>
            <a:pPr>
              <a:spcBef>
                <a:spcPct val="0"/>
              </a:spcBef>
            </a:pPr>
            <a:endParaRPr lang="en-US" altLang="en-US" b="0" dirty="0" smtClean="0"/>
          </a:p>
          <a:p>
            <a:pPr>
              <a:spcBef>
                <a:spcPct val="0"/>
              </a:spcBef>
            </a:pPr>
            <a:r>
              <a:rPr lang="ru-RU" altLang="en-US" b="0" dirty="0" smtClean="0"/>
              <a:t>Глубина понимания, а не объем знаний.</a:t>
            </a:r>
            <a:endParaRPr lang="en-US" altLang="en-US" b="0" dirty="0" smtClean="0"/>
          </a:p>
        </p:txBody>
      </p:sp>
    </p:spTree>
    <p:extLst>
      <p:ext uri="{BB962C8B-B14F-4D97-AF65-F5344CB8AC3E}">
        <p14:creationId xmlns:p14="http://schemas.microsoft.com/office/powerpoint/2010/main" val="549765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Pedagogical approaches</a:t>
            </a:r>
          </a:p>
        </p:txBody>
      </p:sp>
      <p:sp>
        <p:nvSpPr>
          <p:cNvPr id="5123" name="Rectangle 3"/>
          <p:cNvSpPr>
            <a:spLocks noGrp="1" noChangeArrowheads="1"/>
          </p:cNvSpPr>
          <p:nvPr>
            <p:ph type="body" idx="1"/>
          </p:nvPr>
        </p:nvSpPr>
        <p:spPr>
          <a:xfrm>
            <a:off x="114300" y="1981200"/>
            <a:ext cx="4572000" cy="2362200"/>
          </a:xfrm>
        </p:spPr>
        <p:txBody>
          <a:bodyPr/>
          <a:lstStyle/>
          <a:p>
            <a:pPr>
              <a:spcBef>
                <a:spcPct val="0"/>
              </a:spcBef>
            </a:pPr>
            <a:r>
              <a:rPr lang="en-US" altLang="en-US" b="0" dirty="0" smtClean="0"/>
              <a:t>Experiential learning</a:t>
            </a:r>
          </a:p>
          <a:p>
            <a:pPr lvl="1">
              <a:spcBef>
                <a:spcPct val="0"/>
              </a:spcBef>
            </a:pPr>
            <a:r>
              <a:rPr lang="en-US" altLang="en-US" b="0" dirty="0" smtClean="0"/>
              <a:t>learning by doing</a:t>
            </a:r>
          </a:p>
          <a:p>
            <a:pPr>
              <a:spcBef>
                <a:spcPct val="0"/>
              </a:spcBef>
            </a:pPr>
            <a:endParaRPr lang="en-US" altLang="en-US" b="0" dirty="0"/>
          </a:p>
          <a:p>
            <a:pPr>
              <a:spcBef>
                <a:spcPct val="0"/>
              </a:spcBef>
            </a:pPr>
            <a:r>
              <a:rPr lang="en-US" altLang="en-US" b="0" dirty="0" smtClean="0"/>
              <a:t>Learning by listening</a:t>
            </a:r>
          </a:p>
          <a:p>
            <a:pPr lvl="1">
              <a:spcBef>
                <a:spcPct val="0"/>
              </a:spcBef>
            </a:pPr>
            <a:r>
              <a:rPr lang="en-US" altLang="en-US" b="0" dirty="0" smtClean="0"/>
              <a:t>classical classroom pedagogy</a:t>
            </a:r>
          </a:p>
          <a:p>
            <a:pPr>
              <a:spcBef>
                <a:spcPct val="0"/>
              </a:spcBef>
            </a:pPr>
            <a:endParaRPr lang="en-US" altLang="en-US" b="0" dirty="0" smtClean="0"/>
          </a:p>
          <a:p>
            <a:pPr>
              <a:spcBef>
                <a:spcPct val="0"/>
              </a:spcBef>
            </a:pPr>
            <a:r>
              <a:rPr lang="en-US" altLang="en-US" b="0" dirty="0" smtClean="0"/>
              <a:t>Discovery learning</a:t>
            </a:r>
          </a:p>
          <a:p>
            <a:pPr lvl="1">
              <a:spcBef>
                <a:spcPct val="0"/>
              </a:spcBef>
            </a:pPr>
            <a:r>
              <a:rPr lang="en-US" altLang="en-US" b="0" dirty="0" smtClean="0"/>
              <a:t>self-directed</a:t>
            </a:r>
            <a:endParaRPr lang="en-US" altLang="en-US" b="0" dirty="0"/>
          </a:p>
        </p:txBody>
      </p:sp>
      <p:sp>
        <p:nvSpPr>
          <p:cNvPr id="4" name="Rectangle 2"/>
          <p:cNvSpPr txBox="1">
            <a:spLocks noChangeArrowheads="1"/>
          </p:cNvSpPr>
          <p:nvPr/>
        </p:nvSpPr>
        <p:spPr bwMode="auto">
          <a:xfrm>
            <a:off x="45720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Педагогические подходы</a:t>
            </a:r>
            <a:endParaRPr lang="en-US" altLang="en-US" dirty="0" smtClean="0"/>
          </a:p>
        </p:txBody>
      </p:sp>
      <p:sp>
        <p:nvSpPr>
          <p:cNvPr id="5" name="Rectangle 3"/>
          <p:cNvSpPr txBox="1">
            <a:spLocks noChangeArrowheads="1"/>
          </p:cNvSpPr>
          <p:nvPr/>
        </p:nvSpPr>
        <p:spPr bwMode="auto">
          <a:xfrm>
            <a:off x="4267200" y="1981200"/>
            <a:ext cx="495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Эмпирическое обучение –  </a:t>
            </a:r>
            <a:r>
              <a:rPr lang="ru-RU" altLang="en-US" sz="2400" b="0" dirty="0" smtClean="0"/>
              <a:t>«обучение на практике»;</a:t>
            </a:r>
            <a:endParaRPr lang="en-US" altLang="en-US" sz="2400" b="0" dirty="0" smtClean="0"/>
          </a:p>
          <a:p>
            <a:pPr>
              <a:spcBef>
                <a:spcPct val="0"/>
              </a:spcBef>
            </a:pPr>
            <a:endParaRPr lang="en-US" altLang="en-US" b="0" dirty="0" smtClean="0"/>
          </a:p>
          <a:p>
            <a:pPr>
              <a:spcBef>
                <a:spcPct val="0"/>
              </a:spcBef>
            </a:pPr>
            <a:r>
              <a:rPr lang="ru-RU" altLang="en-US" b="0" dirty="0" smtClean="0"/>
              <a:t>Лекционное обучение – </a:t>
            </a:r>
            <a:endParaRPr lang="en-US" altLang="en-US" b="0" dirty="0" smtClean="0"/>
          </a:p>
          <a:p>
            <a:pPr marL="457200" lvl="1" indent="0">
              <a:spcBef>
                <a:spcPct val="0"/>
              </a:spcBef>
              <a:buNone/>
            </a:pPr>
            <a:r>
              <a:rPr lang="ru-RU" altLang="en-US" b="0" dirty="0" smtClean="0"/>
              <a:t>классический педагогический подход;</a:t>
            </a:r>
            <a:endParaRPr lang="en-US" altLang="en-US" b="0" dirty="0" smtClean="0"/>
          </a:p>
          <a:p>
            <a:pPr>
              <a:spcBef>
                <a:spcPct val="0"/>
              </a:spcBef>
            </a:pPr>
            <a:endParaRPr lang="en-US" altLang="en-US" b="0" dirty="0" smtClean="0"/>
          </a:p>
          <a:p>
            <a:pPr>
              <a:spcBef>
                <a:spcPct val="0"/>
              </a:spcBef>
            </a:pPr>
            <a:r>
              <a:rPr lang="ru-RU" altLang="en-US" b="0" dirty="0" smtClean="0"/>
              <a:t>Обучение через открытие – </a:t>
            </a:r>
            <a:r>
              <a:rPr lang="ru-RU" altLang="en-US" sz="2400" b="0" dirty="0" smtClean="0"/>
              <a:t>самостоятельно.</a:t>
            </a:r>
            <a:endParaRPr lang="en-US" altLang="en-US" sz="2400" b="0" dirty="0"/>
          </a:p>
        </p:txBody>
      </p:sp>
    </p:spTree>
    <p:extLst>
      <p:ext uri="{BB962C8B-B14F-4D97-AF65-F5344CB8AC3E}">
        <p14:creationId xmlns:p14="http://schemas.microsoft.com/office/powerpoint/2010/main" val="1831762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Pedagogical approaches</a:t>
            </a:r>
          </a:p>
        </p:txBody>
      </p:sp>
      <p:sp>
        <p:nvSpPr>
          <p:cNvPr id="5123" name="Rectangle 3"/>
          <p:cNvSpPr>
            <a:spLocks noGrp="1" noChangeArrowheads="1"/>
          </p:cNvSpPr>
          <p:nvPr>
            <p:ph type="body" idx="1"/>
          </p:nvPr>
        </p:nvSpPr>
        <p:spPr>
          <a:xfrm>
            <a:off x="114300" y="1981200"/>
            <a:ext cx="4152900" cy="2362200"/>
          </a:xfrm>
        </p:spPr>
        <p:txBody>
          <a:bodyPr/>
          <a:lstStyle/>
          <a:p>
            <a:pPr>
              <a:spcBef>
                <a:spcPct val="0"/>
              </a:spcBef>
            </a:pPr>
            <a:r>
              <a:rPr lang="en-US" altLang="en-US" b="0" dirty="0" smtClean="0"/>
              <a:t>Learning </a:t>
            </a:r>
            <a:r>
              <a:rPr lang="en-US" altLang="en-US" b="0" dirty="0"/>
              <a:t>by debate and </a:t>
            </a:r>
            <a:r>
              <a:rPr lang="en-US" altLang="en-US" b="0" dirty="0" smtClean="0"/>
              <a:t>discussion</a:t>
            </a:r>
          </a:p>
          <a:p>
            <a:pPr lvl="1">
              <a:spcBef>
                <a:spcPct val="0"/>
              </a:spcBef>
            </a:pPr>
            <a:r>
              <a:rPr lang="en-US" altLang="en-US" b="0" dirty="0" smtClean="0"/>
              <a:t>students teach each other</a:t>
            </a:r>
          </a:p>
          <a:p>
            <a:pPr lvl="1">
              <a:spcBef>
                <a:spcPct val="0"/>
              </a:spcBef>
            </a:pPr>
            <a:r>
              <a:rPr lang="en-US" altLang="en-US" b="0" dirty="0" smtClean="0"/>
              <a:t>group or co-operative learning</a:t>
            </a:r>
            <a:endParaRPr lang="en-US" altLang="en-US" b="0" dirty="0"/>
          </a:p>
          <a:p>
            <a:pPr>
              <a:spcBef>
                <a:spcPct val="0"/>
              </a:spcBef>
            </a:pPr>
            <a:endParaRPr lang="en-US" altLang="en-US" b="0" dirty="0"/>
          </a:p>
          <a:p>
            <a:pPr>
              <a:spcBef>
                <a:spcPct val="0"/>
              </a:spcBef>
            </a:pPr>
            <a:r>
              <a:rPr lang="en-US" altLang="en-US" b="0" dirty="0"/>
              <a:t>Blended </a:t>
            </a:r>
            <a:r>
              <a:rPr lang="en-US" altLang="en-US" b="0" dirty="0" smtClean="0"/>
              <a:t>learning</a:t>
            </a:r>
          </a:p>
          <a:p>
            <a:pPr lvl="1">
              <a:spcBef>
                <a:spcPct val="0"/>
              </a:spcBef>
            </a:pPr>
            <a:r>
              <a:rPr lang="en-US" altLang="en-US" b="0" dirty="0" smtClean="0"/>
              <a:t>involves many of the above</a:t>
            </a:r>
            <a:endParaRPr lang="en-US" altLang="en-US" b="0" dirty="0"/>
          </a:p>
          <a:p>
            <a:pPr>
              <a:spcBef>
                <a:spcPct val="0"/>
              </a:spcBef>
            </a:pPr>
            <a:endParaRPr lang="en-US" altLang="en-US" b="0" dirty="0"/>
          </a:p>
        </p:txBody>
      </p:sp>
      <p:sp>
        <p:nvSpPr>
          <p:cNvPr id="4" name="Rectangle 2"/>
          <p:cNvSpPr txBox="1">
            <a:spLocks noChangeArrowheads="1"/>
          </p:cNvSpPr>
          <p:nvPr/>
        </p:nvSpPr>
        <p:spPr bwMode="auto">
          <a:xfrm>
            <a:off x="4732645"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Педагогические подходы</a:t>
            </a:r>
            <a:endParaRPr lang="en-US" altLang="en-US" dirty="0"/>
          </a:p>
        </p:txBody>
      </p:sp>
      <p:sp>
        <p:nvSpPr>
          <p:cNvPr id="5" name="Rectangle 3"/>
          <p:cNvSpPr txBox="1">
            <a:spLocks noChangeArrowheads="1"/>
          </p:cNvSpPr>
          <p:nvPr/>
        </p:nvSpPr>
        <p:spPr bwMode="auto">
          <a:xfrm>
            <a:off x="4419600" y="1981200"/>
            <a:ext cx="466469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65100">
              <a:spcBef>
                <a:spcPct val="0"/>
              </a:spcBef>
            </a:pPr>
            <a:r>
              <a:rPr lang="ru-RU" altLang="en-US" b="0" dirty="0" smtClean="0"/>
              <a:t> Обучение через обсуждение и дискуссию </a:t>
            </a:r>
            <a:r>
              <a:rPr lang="ru-RU" altLang="en-US" sz="2400" b="0" dirty="0" smtClean="0"/>
              <a:t>– студенты обучают друг друга;</a:t>
            </a:r>
          </a:p>
          <a:p>
            <a:pPr marL="0" indent="0">
              <a:spcBef>
                <a:spcPct val="0"/>
              </a:spcBef>
              <a:buNone/>
            </a:pPr>
            <a:r>
              <a:rPr lang="ru-RU" altLang="en-US" sz="2400" b="0" dirty="0" smtClean="0"/>
              <a:t> </a:t>
            </a:r>
            <a:r>
              <a:rPr lang="ru-RU" altLang="en-US" sz="2400" b="0" dirty="0"/>
              <a:t>–</a:t>
            </a:r>
            <a:r>
              <a:rPr lang="ru-RU" altLang="en-US" sz="2400" b="0" dirty="0" smtClean="0"/>
              <a:t> групповое/совместное обучение;</a:t>
            </a:r>
            <a:endParaRPr lang="en-US" altLang="en-US" sz="2400" b="0" dirty="0" smtClean="0"/>
          </a:p>
          <a:p>
            <a:pPr>
              <a:spcBef>
                <a:spcPct val="0"/>
              </a:spcBef>
            </a:pPr>
            <a:endParaRPr lang="en-US" altLang="en-US" b="0" dirty="0" smtClean="0"/>
          </a:p>
          <a:p>
            <a:pPr>
              <a:spcBef>
                <a:spcPct val="0"/>
              </a:spcBef>
            </a:pPr>
            <a:r>
              <a:rPr lang="ru-RU" altLang="en-US" b="0" dirty="0" smtClean="0"/>
              <a:t>Смешанный подход – </a:t>
            </a:r>
            <a:endParaRPr lang="en-US" altLang="en-US" b="0" dirty="0" smtClean="0"/>
          </a:p>
          <a:p>
            <a:pPr marL="457200" lvl="1" indent="0">
              <a:spcBef>
                <a:spcPct val="0"/>
              </a:spcBef>
              <a:buNone/>
            </a:pPr>
            <a:r>
              <a:rPr lang="ru-RU" altLang="en-US" b="0" dirty="0" smtClean="0"/>
              <a:t>комбинация нескольких из вышеперечисленных.</a:t>
            </a:r>
            <a:endParaRPr lang="en-US" altLang="en-US" b="0" dirty="0"/>
          </a:p>
        </p:txBody>
      </p:sp>
    </p:spTree>
    <p:extLst>
      <p:ext uri="{BB962C8B-B14F-4D97-AF65-F5344CB8AC3E}">
        <p14:creationId xmlns:p14="http://schemas.microsoft.com/office/powerpoint/2010/main" val="3291578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Pedagogy of research</a:t>
            </a:r>
          </a:p>
        </p:txBody>
      </p:sp>
      <p:sp>
        <p:nvSpPr>
          <p:cNvPr id="5123" name="Rectangle 3"/>
          <p:cNvSpPr>
            <a:spLocks noGrp="1" noChangeArrowheads="1"/>
          </p:cNvSpPr>
          <p:nvPr>
            <p:ph type="body" idx="1"/>
          </p:nvPr>
        </p:nvSpPr>
        <p:spPr>
          <a:xfrm>
            <a:off x="114300" y="1981200"/>
            <a:ext cx="3771900" cy="2362200"/>
          </a:xfrm>
        </p:spPr>
        <p:txBody>
          <a:bodyPr/>
          <a:lstStyle/>
          <a:p>
            <a:pPr>
              <a:spcBef>
                <a:spcPct val="0"/>
              </a:spcBef>
            </a:pPr>
            <a:r>
              <a:rPr lang="en-US" altLang="en-US" b="0" dirty="0" smtClean="0"/>
              <a:t>Highly blended</a:t>
            </a:r>
          </a:p>
          <a:p>
            <a:pPr>
              <a:spcBef>
                <a:spcPct val="0"/>
              </a:spcBef>
            </a:pPr>
            <a:endParaRPr lang="ru-RU" altLang="en-US" b="0" dirty="0" smtClean="0"/>
          </a:p>
          <a:p>
            <a:pPr marL="0" indent="0">
              <a:spcBef>
                <a:spcPct val="0"/>
              </a:spcBef>
              <a:buNone/>
            </a:pPr>
            <a:endParaRPr lang="en-US" altLang="en-US" b="0" dirty="0"/>
          </a:p>
          <a:p>
            <a:pPr>
              <a:spcBef>
                <a:spcPct val="0"/>
              </a:spcBef>
            </a:pPr>
            <a:r>
              <a:rPr lang="en-US" altLang="en-US" b="0" dirty="0" smtClean="0"/>
              <a:t>Involves elements of</a:t>
            </a:r>
          </a:p>
          <a:p>
            <a:pPr lvl="1">
              <a:spcBef>
                <a:spcPct val="0"/>
              </a:spcBef>
            </a:pPr>
            <a:r>
              <a:rPr lang="en-US" altLang="en-US" b="0" dirty="0" smtClean="0"/>
              <a:t>experiential</a:t>
            </a:r>
          </a:p>
          <a:p>
            <a:pPr lvl="1">
              <a:spcBef>
                <a:spcPct val="0"/>
              </a:spcBef>
            </a:pPr>
            <a:r>
              <a:rPr lang="en-US" altLang="en-US" b="0" dirty="0" smtClean="0"/>
              <a:t>discovery</a:t>
            </a:r>
          </a:p>
          <a:p>
            <a:pPr lvl="1">
              <a:spcBef>
                <a:spcPct val="0"/>
              </a:spcBef>
            </a:pPr>
            <a:r>
              <a:rPr lang="en-US" altLang="en-US" b="0" dirty="0" smtClean="0"/>
              <a:t>listening</a:t>
            </a:r>
          </a:p>
          <a:p>
            <a:pPr lvl="1">
              <a:spcBef>
                <a:spcPct val="0"/>
              </a:spcBef>
            </a:pPr>
            <a:r>
              <a:rPr lang="en-US" altLang="en-US" b="0" dirty="0" smtClean="0"/>
              <a:t>debate </a:t>
            </a:r>
          </a:p>
          <a:p>
            <a:pPr lvl="1">
              <a:spcBef>
                <a:spcPct val="0"/>
              </a:spcBef>
            </a:pPr>
            <a:endParaRPr lang="en-US" altLang="en-US" b="0" dirty="0"/>
          </a:p>
          <a:p>
            <a:pPr>
              <a:spcBef>
                <a:spcPct val="0"/>
              </a:spcBef>
            </a:pPr>
            <a:endParaRPr lang="en-US" altLang="en-US" b="0" dirty="0"/>
          </a:p>
        </p:txBody>
      </p:sp>
      <p:sp>
        <p:nvSpPr>
          <p:cNvPr id="6" name="Rectangle 2"/>
          <p:cNvSpPr txBox="1">
            <a:spLocks noChangeArrowheads="1"/>
          </p:cNvSpPr>
          <p:nvPr/>
        </p:nvSpPr>
        <p:spPr bwMode="auto">
          <a:xfrm>
            <a:off x="4267200" y="381000"/>
            <a:ext cx="47403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Исследовательская педагогика</a:t>
            </a:r>
            <a:endParaRPr lang="en-US" altLang="en-US" dirty="0" smtClean="0"/>
          </a:p>
        </p:txBody>
      </p:sp>
      <p:sp>
        <p:nvSpPr>
          <p:cNvPr id="7" name="Rectangle 3"/>
          <p:cNvSpPr txBox="1">
            <a:spLocks noChangeArrowheads="1"/>
          </p:cNvSpPr>
          <p:nvPr/>
        </p:nvSpPr>
        <p:spPr bwMode="auto">
          <a:xfrm>
            <a:off x="4114800" y="19812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Комбинация широкого спектра подходов;</a:t>
            </a:r>
            <a:endParaRPr lang="en-US" altLang="en-US" b="0" dirty="0" smtClean="0"/>
          </a:p>
          <a:p>
            <a:pPr>
              <a:spcBef>
                <a:spcPct val="0"/>
              </a:spcBef>
            </a:pPr>
            <a:endParaRPr lang="en-US" altLang="en-US" b="0" dirty="0" smtClean="0"/>
          </a:p>
          <a:p>
            <a:pPr>
              <a:spcBef>
                <a:spcPct val="0"/>
              </a:spcBef>
            </a:pPr>
            <a:r>
              <a:rPr lang="ru-RU" altLang="en-US" b="0" dirty="0" smtClean="0"/>
              <a:t>Включает элементы:</a:t>
            </a:r>
            <a:endParaRPr lang="en-US" altLang="en-US" b="0" dirty="0" smtClean="0"/>
          </a:p>
          <a:p>
            <a:pPr lvl="1">
              <a:spcBef>
                <a:spcPct val="0"/>
              </a:spcBef>
            </a:pPr>
            <a:r>
              <a:rPr lang="ru-RU" altLang="en-US" b="0" dirty="0" smtClean="0"/>
              <a:t>эмпирического обучения,</a:t>
            </a:r>
            <a:endParaRPr lang="en-US" altLang="en-US" b="0" dirty="0" smtClean="0"/>
          </a:p>
          <a:p>
            <a:pPr lvl="1">
              <a:spcBef>
                <a:spcPct val="0"/>
              </a:spcBef>
            </a:pPr>
            <a:r>
              <a:rPr lang="ru-RU" altLang="en-US" b="0" dirty="0" smtClean="0"/>
              <a:t>обучения через открытие,</a:t>
            </a:r>
            <a:endParaRPr lang="en-US" altLang="en-US" b="0" dirty="0" smtClean="0"/>
          </a:p>
          <a:p>
            <a:pPr lvl="1">
              <a:spcBef>
                <a:spcPct val="0"/>
              </a:spcBef>
            </a:pPr>
            <a:r>
              <a:rPr lang="ru-RU" altLang="en-US" b="0" dirty="0" smtClean="0"/>
              <a:t>лекционного обучения,</a:t>
            </a:r>
            <a:endParaRPr lang="en-US" altLang="en-US" b="0" dirty="0" smtClean="0"/>
          </a:p>
          <a:p>
            <a:pPr lvl="1">
              <a:spcBef>
                <a:spcPct val="0"/>
              </a:spcBef>
            </a:pPr>
            <a:r>
              <a:rPr lang="ru-RU" altLang="en-US" b="0" dirty="0" smtClean="0"/>
              <a:t>обучения через дискуссию.</a:t>
            </a:r>
            <a:r>
              <a:rPr lang="en-US" altLang="en-US" b="0" dirty="0" smtClean="0"/>
              <a:t> </a:t>
            </a:r>
          </a:p>
          <a:p>
            <a:pPr lvl="1">
              <a:spcBef>
                <a:spcPct val="0"/>
              </a:spcBef>
            </a:pPr>
            <a:endParaRPr lang="en-US" altLang="en-US" b="0" dirty="0" smtClean="0"/>
          </a:p>
          <a:p>
            <a:pPr>
              <a:spcBef>
                <a:spcPct val="0"/>
              </a:spcBef>
            </a:pPr>
            <a:endParaRPr lang="en-US" altLang="en-US" b="0" dirty="0"/>
          </a:p>
        </p:txBody>
      </p:sp>
    </p:spTree>
    <p:extLst>
      <p:ext uri="{BB962C8B-B14F-4D97-AF65-F5344CB8AC3E}">
        <p14:creationId xmlns:p14="http://schemas.microsoft.com/office/powerpoint/2010/main" val="3198901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4828" y="609600"/>
            <a:ext cx="4038600" cy="1143000"/>
          </a:xfrm>
        </p:spPr>
        <p:txBody>
          <a:bodyPr/>
          <a:lstStyle/>
          <a:p>
            <a:r>
              <a:rPr lang="en-US" altLang="en-US" dirty="0" smtClean="0"/>
              <a:t>Mechanisms to involve students in research</a:t>
            </a:r>
          </a:p>
        </p:txBody>
      </p:sp>
      <p:sp>
        <p:nvSpPr>
          <p:cNvPr id="5123" name="Rectangle 3"/>
          <p:cNvSpPr>
            <a:spLocks noGrp="1" noChangeArrowheads="1"/>
          </p:cNvSpPr>
          <p:nvPr>
            <p:ph type="body" idx="1"/>
          </p:nvPr>
        </p:nvSpPr>
        <p:spPr>
          <a:xfrm>
            <a:off x="208128" y="2819400"/>
            <a:ext cx="4572000" cy="2362200"/>
          </a:xfrm>
        </p:spPr>
        <p:txBody>
          <a:bodyPr/>
          <a:lstStyle/>
          <a:p>
            <a:pPr>
              <a:spcBef>
                <a:spcPct val="0"/>
              </a:spcBef>
            </a:pPr>
            <a:r>
              <a:rPr lang="en-US" altLang="en-US" b="0" dirty="0" smtClean="0"/>
              <a:t>Roles for students</a:t>
            </a:r>
          </a:p>
          <a:p>
            <a:pPr>
              <a:spcBef>
                <a:spcPct val="0"/>
              </a:spcBef>
            </a:pPr>
            <a:endParaRPr lang="en-US" altLang="en-US" b="0" dirty="0"/>
          </a:p>
          <a:p>
            <a:pPr>
              <a:spcBef>
                <a:spcPct val="0"/>
              </a:spcBef>
            </a:pPr>
            <a:r>
              <a:rPr lang="en-US" altLang="en-US" b="0" dirty="0" smtClean="0"/>
              <a:t>Roles for researchers</a:t>
            </a:r>
          </a:p>
          <a:p>
            <a:pPr>
              <a:spcBef>
                <a:spcPct val="0"/>
              </a:spcBef>
            </a:pPr>
            <a:endParaRPr lang="en-US" altLang="en-US" b="0" dirty="0"/>
          </a:p>
          <a:p>
            <a:pPr>
              <a:spcBef>
                <a:spcPct val="0"/>
              </a:spcBef>
            </a:pPr>
            <a:r>
              <a:rPr lang="en-US" altLang="en-US" b="0" dirty="0" smtClean="0"/>
              <a:t>Roles for institutions</a:t>
            </a:r>
          </a:p>
        </p:txBody>
      </p:sp>
      <p:sp>
        <p:nvSpPr>
          <p:cNvPr id="4" name="Rectangle 2"/>
          <p:cNvSpPr txBox="1">
            <a:spLocks noChangeArrowheads="1"/>
          </p:cNvSpPr>
          <p:nvPr/>
        </p:nvSpPr>
        <p:spPr bwMode="auto">
          <a:xfrm>
            <a:off x="5067300" y="8382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Механизмы вовлечения студентов в исследования</a:t>
            </a:r>
            <a:endParaRPr lang="en-US" altLang="en-US" dirty="0" smtClean="0"/>
          </a:p>
        </p:txBody>
      </p:sp>
      <p:sp>
        <p:nvSpPr>
          <p:cNvPr id="5" name="Rectangle 3"/>
          <p:cNvSpPr txBox="1">
            <a:spLocks noChangeArrowheads="1"/>
          </p:cNvSpPr>
          <p:nvPr/>
        </p:nvSpPr>
        <p:spPr bwMode="auto">
          <a:xfrm>
            <a:off x="4800600" y="28194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Роль для студентов;</a:t>
            </a:r>
            <a:endParaRPr lang="en-US" altLang="en-US" b="0" dirty="0" smtClean="0"/>
          </a:p>
          <a:p>
            <a:pPr>
              <a:spcBef>
                <a:spcPct val="0"/>
              </a:spcBef>
            </a:pPr>
            <a:endParaRPr lang="en-US" altLang="en-US" b="0" dirty="0" smtClean="0"/>
          </a:p>
          <a:p>
            <a:pPr>
              <a:spcBef>
                <a:spcPct val="0"/>
              </a:spcBef>
            </a:pPr>
            <a:r>
              <a:rPr lang="ru-RU" altLang="en-US" b="0" dirty="0" smtClean="0"/>
              <a:t>Роль для ученых;</a:t>
            </a:r>
            <a:endParaRPr lang="en-US" altLang="en-US" b="0" dirty="0" smtClean="0"/>
          </a:p>
          <a:p>
            <a:pPr>
              <a:spcBef>
                <a:spcPct val="0"/>
              </a:spcBef>
            </a:pPr>
            <a:endParaRPr lang="en-US" altLang="en-US" b="0" dirty="0" smtClean="0"/>
          </a:p>
          <a:p>
            <a:pPr>
              <a:spcBef>
                <a:spcPct val="0"/>
              </a:spcBef>
            </a:pPr>
            <a:r>
              <a:rPr lang="ru-RU" altLang="en-US" b="0" dirty="0" smtClean="0"/>
              <a:t>Роль для вузов.</a:t>
            </a:r>
            <a:endParaRPr lang="en-US" altLang="en-US" b="0" dirty="0" smtClean="0"/>
          </a:p>
        </p:txBody>
      </p:sp>
    </p:spTree>
    <p:extLst>
      <p:ext uri="{BB962C8B-B14F-4D97-AF65-F5344CB8AC3E}">
        <p14:creationId xmlns:p14="http://schemas.microsoft.com/office/powerpoint/2010/main" val="1291942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endParaRPr lang="en-US" altLang="en-US" smtClean="0"/>
          </a:p>
        </p:txBody>
      </p:sp>
      <p:pic>
        <p:nvPicPr>
          <p:cNvPr id="2" name="Picture 1"/>
          <p:cNvPicPr>
            <a:picLocks noChangeAspect="1"/>
          </p:cNvPicPr>
          <p:nvPr/>
        </p:nvPicPr>
        <p:blipFill>
          <a:blip r:embed="rId2"/>
          <a:stretch>
            <a:fillRect/>
          </a:stretch>
        </p:blipFill>
        <p:spPr>
          <a:xfrm>
            <a:off x="685800" y="428625"/>
            <a:ext cx="7848600" cy="6000750"/>
          </a:xfrm>
          <a:prstGeom prst="rect">
            <a:avLst/>
          </a:prstGeom>
        </p:spPr>
      </p:pic>
    </p:spTree>
    <p:extLst>
      <p:ext uri="{BB962C8B-B14F-4D97-AF65-F5344CB8AC3E}">
        <p14:creationId xmlns:p14="http://schemas.microsoft.com/office/powerpoint/2010/main" val="2688838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4038600" cy="1143000"/>
          </a:xfrm>
        </p:spPr>
        <p:txBody>
          <a:bodyPr/>
          <a:lstStyle/>
          <a:p>
            <a:r>
              <a:rPr lang="en-US" altLang="en-US" dirty="0" smtClean="0"/>
              <a:t>Roles for students </a:t>
            </a:r>
          </a:p>
        </p:txBody>
      </p:sp>
      <p:sp>
        <p:nvSpPr>
          <p:cNvPr id="5123" name="Rectangle 3"/>
          <p:cNvSpPr>
            <a:spLocks noGrp="1" noChangeArrowheads="1"/>
          </p:cNvSpPr>
          <p:nvPr>
            <p:ph type="body" idx="1"/>
          </p:nvPr>
        </p:nvSpPr>
        <p:spPr>
          <a:xfrm>
            <a:off x="114300" y="1600200"/>
            <a:ext cx="4305300" cy="2362200"/>
          </a:xfrm>
        </p:spPr>
        <p:txBody>
          <a:bodyPr/>
          <a:lstStyle/>
          <a:p>
            <a:pPr>
              <a:spcBef>
                <a:spcPct val="0"/>
              </a:spcBef>
            </a:pPr>
            <a:r>
              <a:rPr lang="en-US" altLang="en-US" b="0" dirty="0" smtClean="0"/>
              <a:t>Academic Credit</a:t>
            </a:r>
          </a:p>
          <a:p>
            <a:pPr lvl="1">
              <a:spcBef>
                <a:spcPct val="0"/>
              </a:spcBef>
            </a:pPr>
            <a:r>
              <a:rPr lang="en-US" altLang="en-US" b="0" dirty="0" smtClean="0"/>
              <a:t>provides formal university credit</a:t>
            </a:r>
          </a:p>
          <a:p>
            <a:pPr lvl="1">
              <a:spcBef>
                <a:spcPct val="0"/>
              </a:spcBef>
            </a:pPr>
            <a:r>
              <a:rPr lang="en-US" altLang="en-US" b="0" dirty="0" smtClean="0"/>
              <a:t>requires academic products – reports, papers</a:t>
            </a:r>
          </a:p>
          <a:p>
            <a:pPr lvl="1">
              <a:spcBef>
                <a:spcPct val="0"/>
              </a:spcBef>
            </a:pPr>
            <a:r>
              <a:rPr lang="en-US" altLang="en-US" b="0" dirty="0" smtClean="0"/>
              <a:t>requires academic affiliation</a:t>
            </a:r>
          </a:p>
          <a:p>
            <a:pPr lvl="1">
              <a:spcBef>
                <a:spcPct val="0"/>
              </a:spcBef>
            </a:pPr>
            <a:r>
              <a:rPr lang="en-US" altLang="en-US" b="0" dirty="0" smtClean="0"/>
              <a:t>structured environment for learning</a:t>
            </a:r>
          </a:p>
          <a:p>
            <a:pPr lvl="1">
              <a:spcBef>
                <a:spcPct val="0"/>
              </a:spcBef>
            </a:pPr>
            <a:r>
              <a:rPr lang="en-US" altLang="en-US" b="0" dirty="0" smtClean="0"/>
              <a:t>often during semester</a:t>
            </a:r>
          </a:p>
          <a:p>
            <a:pPr lvl="1">
              <a:spcBef>
                <a:spcPct val="0"/>
              </a:spcBef>
            </a:pPr>
            <a:endParaRPr lang="en-US" altLang="en-US" b="0" dirty="0" smtClean="0"/>
          </a:p>
        </p:txBody>
      </p:sp>
      <p:sp>
        <p:nvSpPr>
          <p:cNvPr id="4" name="Rectangle 2"/>
          <p:cNvSpPr txBox="1">
            <a:spLocks noChangeArrowheads="1"/>
          </p:cNvSpPr>
          <p:nvPr/>
        </p:nvSpPr>
        <p:spPr bwMode="auto">
          <a:xfrm>
            <a:off x="44577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Р</a:t>
            </a:r>
            <a:r>
              <a:rPr lang="ru-RU" altLang="en-US" dirty="0" smtClean="0"/>
              <a:t>оль для студентов</a:t>
            </a:r>
            <a:endParaRPr lang="en-US" altLang="en-US" dirty="0" smtClean="0"/>
          </a:p>
        </p:txBody>
      </p:sp>
      <p:sp>
        <p:nvSpPr>
          <p:cNvPr id="5" name="Rectangle 3"/>
          <p:cNvSpPr txBox="1">
            <a:spLocks noChangeArrowheads="1"/>
          </p:cNvSpPr>
          <p:nvPr/>
        </p:nvSpPr>
        <p:spPr bwMode="auto">
          <a:xfrm>
            <a:off x="4038600" y="1600200"/>
            <a:ext cx="4876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Академическое обучение:</a:t>
            </a:r>
            <a:endParaRPr lang="en-US" altLang="en-US" b="0" dirty="0" smtClean="0"/>
          </a:p>
          <a:p>
            <a:pPr lvl="1">
              <a:spcBef>
                <a:spcPct val="0"/>
              </a:spcBef>
            </a:pPr>
            <a:r>
              <a:rPr lang="ru-RU" altLang="en-US" b="0" dirty="0" smtClean="0"/>
              <a:t>получение официальной оценки (как за предмет);</a:t>
            </a:r>
            <a:endParaRPr lang="en-US" altLang="en-US" b="0" dirty="0" smtClean="0"/>
          </a:p>
          <a:p>
            <a:pPr lvl="1">
              <a:spcBef>
                <a:spcPct val="0"/>
              </a:spcBef>
            </a:pPr>
            <a:r>
              <a:rPr lang="ru-RU" altLang="en-US" b="0" dirty="0" smtClean="0"/>
              <a:t>написание академических работ </a:t>
            </a:r>
            <a:r>
              <a:rPr lang="en-US" altLang="en-US" b="0" dirty="0" smtClean="0"/>
              <a:t>– </a:t>
            </a:r>
            <a:r>
              <a:rPr lang="ru-RU" altLang="en-US" b="0" dirty="0" smtClean="0"/>
              <a:t>отчетов</a:t>
            </a:r>
            <a:r>
              <a:rPr lang="en-US" altLang="en-US" b="0" dirty="0" smtClean="0"/>
              <a:t>, </a:t>
            </a:r>
            <a:r>
              <a:rPr lang="ru-RU" altLang="en-US" b="0" dirty="0" smtClean="0"/>
              <a:t>докладов;</a:t>
            </a:r>
          </a:p>
          <a:p>
            <a:pPr marL="457200" lvl="1" indent="0">
              <a:spcBef>
                <a:spcPct val="0"/>
              </a:spcBef>
              <a:buNone/>
            </a:pPr>
            <a:endParaRPr lang="en-US" altLang="en-US" b="0" dirty="0" smtClean="0"/>
          </a:p>
          <a:p>
            <a:pPr lvl="1">
              <a:spcBef>
                <a:spcPct val="0"/>
              </a:spcBef>
            </a:pPr>
            <a:r>
              <a:rPr lang="ru-RU" altLang="en-US" b="0" dirty="0" smtClean="0"/>
              <a:t>участие в научно-исследовательской работе;</a:t>
            </a:r>
            <a:endParaRPr lang="en-US" altLang="en-US" b="0" dirty="0" smtClean="0"/>
          </a:p>
          <a:p>
            <a:pPr lvl="1">
              <a:spcBef>
                <a:spcPct val="0"/>
              </a:spcBef>
            </a:pPr>
            <a:r>
              <a:rPr lang="ru-RU" altLang="en-US" b="0" dirty="0" smtClean="0"/>
              <a:t>структурированная обучающая среда;</a:t>
            </a:r>
            <a:endParaRPr lang="en-US" altLang="en-US" b="0" dirty="0" smtClean="0"/>
          </a:p>
          <a:p>
            <a:pPr lvl="1">
              <a:spcBef>
                <a:spcPct val="0"/>
              </a:spcBef>
            </a:pPr>
            <a:r>
              <a:rPr lang="ru-RU" altLang="en-US" b="0" dirty="0" smtClean="0"/>
              <a:t>часто имеет место в рамках семестра.</a:t>
            </a:r>
            <a:endParaRPr lang="en-US" altLang="en-US" b="0" dirty="0" smtClean="0"/>
          </a:p>
          <a:p>
            <a:pPr lvl="1">
              <a:spcBef>
                <a:spcPct val="0"/>
              </a:spcBef>
            </a:pPr>
            <a:endParaRPr lang="en-US" altLang="en-US" b="0" dirty="0" smtClean="0"/>
          </a:p>
        </p:txBody>
      </p:sp>
    </p:spTree>
    <p:extLst>
      <p:ext uri="{BB962C8B-B14F-4D97-AF65-F5344CB8AC3E}">
        <p14:creationId xmlns:p14="http://schemas.microsoft.com/office/powerpoint/2010/main" val="4147873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228600"/>
            <a:ext cx="4038600" cy="1143000"/>
          </a:xfrm>
        </p:spPr>
        <p:txBody>
          <a:bodyPr/>
          <a:lstStyle/>
          <a:p>
            <a:r>
              <a:rPr lang="en-US" altLang="en-US" dirty="0" smtClean="0"/>
              <a:t>Roles for students </a:t>
            </a:r>
          </a:p>
        </p:txBody>
      </p:sp>
      <p:sp>
        <p:nvSpPr>
          <p:cNvPr id="5123" name="Rectangle 3"/>
          <p:cNvSpPr>
            <a:spLocks noGrp="1" noChangeArrowheads="1"/>
          </p:cNvSpPr>
          <p:nvPr>
            <p:ph type="body" idx="1"/>
          </p:nvPr>
        </p:nvSpPr>
        <p:spPr>
          <a:xfrm>
            <a:off x="76200" y="1600200"/>
            <a:ext cx="4533900" cy="2362200"/>
          </a:xfrm>
        </p:spPr>
        <p:txBody>
          <a:bodyPr/>
          <a:lstStyle/>
          <a:p>
            <a:pPr>
              <a:spcBef>
                <a:spcPct val="0"/>
              </a:spcBef>
            </a:pPr>
            <a:r>
              <a:rPr lang="en-US" altLang="en-US" b="0" dirty="0" smtClean="0"/>
              <a:t>non-Academic Experience</a:t>
            </a:r>
          </a:p>
          <a:p>
            <a:pPr lvl="1">
              <a:spcBef>
                <a:spcPct val="0"/>
              </a:spcBef>
            </a:pPr>
            <a:r>
              <a:rPr lang="en-US" altLang="en-US" b="0" dirty="0" smtClean="0"/>
              <a:t>less structured environment for learning</a:t>
            </a:r>
          </a:p>
          <a:p>
            <a:pPr lvl="1">
              <a:spcBef>
                <a:spcPct val="0"/>
              </a:spcBef>
            </a:pPr>
            <a:r>
              <a:rPr lang="en-US" altLang="en-US" b="0" dirty="0" smtClean="0"/>
              <a:t>does not require specific products</a:t>
            </a:r>
          </a:p>
          <a:p>
            <a:pPr lvl="1">
              <a:spcBef>
                <a:spcPct val="0"/>
              </a:spcBef>
            </a:pPr>
            <a:r>
              <a:rPr lang="en-US" altLang="en-US" b="0" dirty="0" smtClean="0"/>
              <a:t>does not require academic affiliation</a:t>
            </a:r>
          </a:p>
          <a:p>
            <a:pPr lvl="1">
              <a:spcBef>
                <a:spcPct val="0"/>
              </a:spcBef>
            </a:pPr>
            <a:r>
              <a:rPr lang="en-US" altLang="en-US" b="0" dirty="0" smtClean="0"/>
              <a:t>can be paid work</a:t>
            </a:r>
          </a:p>
          <a:p>
            <a:pPr lvl="1">
              <a:spcBef>
                <a:spcPct val="0"/>
              </a:spcBef>
            </a:pPr>
            <a:r>
              <a:rPr lang="en-US" altLang="en-US" b="0" dirty="0" smtClean="0"/>
              <a:t>during semester or during summer</a:t>
            </a:r>
          </a:p>
          <a:p>
            <a:pPr lvl="1">
              <a:spcBef>
                <a:spcPct val="0"/>
              </a:spcBef>
            </a:pPr>
            <a:endParaRPr lang="en-US" altLang="en-US" b="0" dirty="0" smtClean="0"/>
          </a:p>
        </p:txBody>
      </p:sp>
      <p:sp>
        <p:nvSpPr>
          <p:cNvPr id="4" name="Rectangle 2"/>
          <p:cNvSpPr txBox="1">
            <a:spLocks noChangeArrowheads="1"/>
          </p:cNvSpPr>
          <p:nvPr/>
        </p:nvSpPr>
        <p:spPr bwMode="auto">
          <a:xfrm>
            <a:off x="46101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Роль </a:t>
            </a:r>
            <a:r>
              <a:rPr lang="ru-RU" altLang="en-US" dirty="0"/>
              <a:t>для студентов</a:t>
            </a:r>
            <a:endParaRPr lang="en-US" altLang="en-US" dirty="0"/>
          </a:p>
        </p:txBody>
      </p:sp>
      <p:sp>
        <p:nvSpPr>
          <p:cNvPr id="5" name="Rectangle 3"/>
          <p:cNvSpPr txBox="1">
            <a:spLocks noChangeArrowheads="1"/>
          </p:cNvSpPr>
          <p:nvPr/>
        </p:nvSpPr>
        <p:spPr bwMode="auto">
          <a:xfrm>
            <a:off x="4267200" y="1600200"/>
            <a:ext cx="4876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Неакадемический опыт:</a:t>
            </a:r>
            <a:endParaRPr lang="en-US" altLang="en-US" b="0" dirty="0" smtClean="0"/>
          </a:p>
          <a:p>
            <a:pPr lvl="1">
              <a:spcBef>
                <a:spcPct val="0"/>
              </a:spcBef>
            </a:pPr>
            <a:r>
              <a:rPr lang="ru-RU" altLang="en-US" b="0" dirty="0" smtClean="0"/>
              <a:t>менее структурированная обучающая среда;</a:t>
            </a:r>
            <a:endParaRPr lang="en-US" altLang="en-US" b="0" dirty="0" smtClean="0"/>
          </a:p>
          <a:p>
            <a:pPr lvl="1">
              <a:spcBef>
                <a:spcPct val="0"/>
              </a:spcBef>
            </a:pPr>
            <a:r>
              <a:rPr lang="ru-RU" altLang="en-US" b="0" dirty="0"/>
              <a:t>н</a:t>
            </a:r>
            <a:r>
              <a:rPr lang="ru-RU" altLang="en-US" b="0" dirty="0" smtClean="0"/>
              <a:t>е требуется достижение определенных результатов;</a:t>
            </a:r>
            <a:endParaRPr lang="en-US" altLang="en-US" b="0" dirty="0" smtClean="0"/>
          </a:p>
          <a:p>
            <a:pPr lvl="1">
              <a:spcBef>
                <a:spcPct val="0"/>
              </a:spcBef>
            </a:pPr>
            <a:r>
              <a:rPr lang="ru-RU" altLang="en-US" b="0" dirty="0" smtClean="0"/>
              <a:t>не требуется </a:t>
            </a:r>
            <a:r>
              <a:rPr lang="ru-RU" altLang="en-US" b="0" dirty="0"/>
              <a:t>участие в </a:t>
            </a:r>
            <a:r>
              <a:rPr lang="ru-RU" altLang="en-US" b="0" dirty="0" smtClean="0"/>
              <a:t>научно-исследовательской </a:t>
            </a:r>
            <a:r>
              <a:rPr lang="ru-RU" altLang="en-US" b="0" dirty="0"/>
              <a:t>работе</a:t>
            </a:r>
            <a:r>
              <a:rPr lang="ru-RU" altLang="en-US" b="0" dirty="0" smtClean="0"/>
              <a:t>;</a:t>
            </a:r>
            <a:endParaRPr lang="en-US" altLang="en-US" b="0" dirty="0" smtClean="0"/>
          </a:p>
          <a:p>
            <a:pPr lvl="1">
              <a:spcBef>
                <a:spcPct val="0"/>
              </a:spcBef>
            </a:pPr>
            <a:r>
              <a:rPr lang="ru-RU" altLang="en-US" b="0" dirty="0" smtClean="0"/>
              <a:t>может оплачиваться;</a:t>
            </a:r>
            <a:endParaRPr lang="en-US" altLang="en-US" b="0" dirty="0" smtClean="0"/>
          </a:p>
          <a:p>
            <a:pPr lvl="1">
              <a:spcBef>
                <a:spcPct val="0"/>
              </a:spcBef>
            </a:pPr>
            <a:r>
              <a:rPr lang="ru-RU" altLang="en-US" b="0" dirty="0" smtClean="0"/>
              <a:t>в рамках семестра или на каникулах.</a:t>
            </a:r>
            <a:endParaRPr lang="en-US" altLang="en-US" b="0" dirty="0" smtClean="0"/>
          </a:p>
          <a:p>
            <a:pPr lvl="1">
              <a:spcBef>
                <a:spcPct val="0"/>
              </a:spcBef>
            </a:pPr>
            <a:endParaRPr lang="en-US" altLang="en-US" b="0" dirty="0" smtClean="0"/>
          </a:p>
        </p:txBody>
      </p:sp>
    </p:spTree>
    <p:extLst>
      <p:ext uri="{BB962C8B-B14F-4D97-AF65-F5344CB8AC3E}">
        <p14:creationId xmlns:p14="http://schemas.microsoft.com/office/powerpoint/2010/main" val="210987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700" y="228600"/>
            <a:ext cx="4038600" cy="1143000"/>
          </a:xfrm>
        </p:spPr>
        <p:txBody>
          <a:bodyPr/>
          <a:lstStyle/>
          <a:p>
            <a:r>
              <a:rPr lang="en-US" altLang="en-US" dirty="0" smtClean="0"/>
              <a:t>Roles for researchers</a:t>
            </a:r>
          </a:p>
        </p:txBody>
      </p:sp>
      <p:sp>
        <p:nvSpPr>
          <p:cNvPr id="5123" name="Rectangle 3"/>
          <p:cNvSpPr>
            <a:spLocks noGrp="1" noChangeArrowheads="1"/>
          </p:cNvSpPr>
          <p:nvPr>
            <p:ph type="body" idx="1"/>
          </p:nvPr>
        </p:nvSpPr>
        <p:spPr>
          <a:xfrm>
            <a:off x="0" y="1828800"/>
            <a:ext cx="4305300" cy="2362200"/>
          </a:xfrm>
        </p:spPr>
        <p:txBody>
          <a:bodyPr/>
          <a:lstStyle/>
          <a:p>
            <a:pPr>
              <a:spcBef>
                <a:spcPct val="0"/>
              </a:spcBef>
            </a:pPr>
            <a:r>
              <a:rPr lang="en-US" altLang="en-US" b="0" dirty="0" smtClean="0"/>
              <a:t>Research Mentor</a:t>
            </a:r>
          </a:p>
          <a:p>
            <a:pPr lvl="1">
              <a:spcBef>
                <a:spcPct val="0"/>
              </a:spcBef>
            </a:pPr>
            <a:r>
              <a:rPr lang="en-US" altLang="en-US" b="0" dirty="0" smtClean="0"/>
              <a:t>academic or non-academic</a:t>
            </a:r>
          </a:p>
          <a:p>
            <a:pPr lvl="1">
              <a:spcBef>
                <a:spcPct val="0"/>
              </a:spcBef>
            </a:pPr>
            <a:r>
              <a:rPr lang="en-US" altLang="en-US" b="0" dirty="0" smtClean="0"/>
              <a:t>formal supervisor role</a:t>
            </a:r>
          </a:p>
          <a:p>
            <a:pPr lvl="1">
              <a:spcBef>
                <a:spcPct val="0"/>
              </a:spcBef>
            </a:pPr>
            <a:r>
              <a:rPr lang="en-US" altLang="en-US" b="0" dirty="0" smtClean="0"/>
              <a:t>informal supervisor role</a:t>
            </a:r>
          </a:p>
          <a:p>
            <a:pPr>
              <a:spcBef>
                <a:spcPct val="0"/>
              </a:spcBef>
            </a:pPr>
            <a:endParaRPr lang="en-US" altLang="en-US" b="0" dirty="0"/>
          </a:p>
          <a:p>
            <a:pPr>
              <a:spcBef>
                <a:spcPct val="0"/>
              </a:spcBef>
            </a:pPr>
            <a:r>
              <a:rPr lang="en-US" altLang="en-US" b="0" dirty="0" smtClean="0"/>
              <a:t>Requires</a:t>
            </a:r>
          </a:p>
          <a:p>
            <a:pPr lvl="1">
              <a:spcBef>
                <a:spcPct val="0"/>
              </a:spcBef>
            </a:pPr>
            <a:r>
              <a:rPr lang="en-US" altLang="en-US" b="0" dirty="0" smtClean="0"/>
              <a:t>planning</a:t>
            </a:r>
          </a:p>
          <a:p>
            <a:pPr lvl="1">
              <a:spcBef>
                <a:spcPct val="0"/>
              </a:spcBef>
            </a:pPr>
            <a:r>
              <a:rPr lang="en-US" altLang="en-US" b="0" dirty="0" smtClean="0"/>
              <a:t>capacity for extra work</a:t>
            </a:r>
          </a:p>
          <a:p>
            <a:pPr lvl="1">
              <a:spcBef>
                <a:spcPct val="0"/>
              </a:spcBef>
            </a:pPr>
            <a:r>
              <a:rPr lang="en-US" altLang="en-US" b="0" dirty="0" smtClean="0"/>
              <a:t>ability to mentor</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3053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Роль </a:t>
            </a:r>
            <a:r>
              <a:rPr lang="ru-RU" altLang="en-US" dirty="0"/>
              <a:t>для </a:t>
            </a:r>
            <a:r>
              <a:rPr lang="ru-RU" altLang="en-US" dirty="0" smtClean="0"/>
              <a:t>ученых</a:t>
            </a:r>
            <a:endParaRPr lang="en-US" altLang="en-US" dirty="0"/>
          </a:p>
        </p:txBody>
      </p:sp>
      <p:sp>
        <p:nvSpPr>
          <p:cNvPr id="5" name="Rectangle 3"/>
          <p:cNvSpPr txBox="1">
            <a:spLocks noChangeArrowheads="1"/>
          </p:cNvSpPr>
          <p:nvPr/>
        </p:nvSpPr>
        <p:spPr bwMode="auto">
          <a:xfrm>
            <a:off x="3962400" y="1828800"/>
            <a:ext cx="513099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Научное наставничество:</a:t>
            </a:r>
            <a:endParaRPr lang="en-US" altLang="en-US" b="0" dirty="0" smtClean="0"/>
          </a:p>
          <a:p>
            <a:pPr lvl="1">
              <a:spcBef>
                <a:spcPct val="0"/>
              </a:spcBef>
            </a:pPr>
            <a:r>
              <a:rPr lang="ru-RU" altLang="en-US" b="0" dirty="0" smtClean="0"/>
              <a:t>академическое или неакадемическое;</a:t>
            </a:r>
            <a:endParaRPr lang="en-US" altLang="en-US" b="0" dirty="0" smtClean="0"/>
          </a:p>
          <a:p>
            <a:pPr lvl="1">
              <a:spcBef>
                <a:spcPct val="0"/>
              </a:spcBef>
            </a:pPr>
            <a:r>
              <a:rPr lang="ru-RU" altLang="en-US" b="0" dirty="0" smtClean="0"/>
              <a:t>официальное руководство;</a:t>
            </a:r>
            <a:endParaRPr lang="en-US" altLang="en-US" b="0" dirty="0" smtClean="0"/>
          </a:p>
          <a:p>
            <a:pPr lvl="1">
              <a:spcBef>
                <a:spcPct val="0"/>
              </a:spcBef>
            </a:pPr>
            <a:r>
              <a:rPr lang="ru-RU" altLang="en-US" b="0" dirty="0" smtClean="0"/>
              <a:t>неофициальное руководство.</a:t>
            </a:r>
            <a:endParaRPr lang="en-US" altLang="en-US" b="0" dirty="0" smtClean="0"/>
          </a:p>
          <a:p>
            <a:pPr>
              <a:spcBef>
                <a:spcPct val="0"/>
              </a:spcBef>
            </a:pPr>
            <a:endParaRPr lang="en-US" altLang="en-US" b="0" dirty="0" smtClean="0"/>
          </a:p>
          <a:p>
            <a:pPr>
              <a:spcBef>
                <a:spcPct val="0"/>
              </a:spcBef>
            </a:pPr>
            <a:r>
              <a:rPr lang="ru-RU" altLang="en-US" b="0" dirty="0" smtClean="0"/>
              <a:t>Требуется:</a:t>
            </a:r>
            <a:endParaRPr lang="en-US" altLang="en-US" b="0" dirty="0" smtClean="0"/>
          </a:p>
          <a:p>
            <a:pPr lvl="1">
              <a:spcBef>
                <a:spcPct val="0"/>
              </a:spcBef>
            </a:pPr>
            <a:r>
              <a:rPr lang="ru-RU" altLang="en-US" b="0" dirty="0" smtClean="0"/>
              <a:t>планирование;</a:t>
            </a:r>
            <a:endParaRPr lang="en-US" altLang="en-US" b="0" dirty="0" smtClean="0"/>
          </a:p>
          <a:p>
            <a:pPr lvl="1">
              <a:spcBef>
                <a:spcPct val="0"/>
              </a:spcBef>
            </a:pPr>
            <a:r>
              <a:rPr lang="ru-RU" altLang="en-US" b="0" dirty="0" smtClean="0"/>
              <a:t>возможность нести дополни-тельную нагрузку;</a:t>
            </a:r>
            <a:endParaRPr lang="en-US" altLang="en-US" b="0" dirty="0" smtClean="0"/>
          </a:p>
          <a:p>
            <a:pPr lvl="1">
              <a:spcBef>
                <a:spcPct val="0"/>
              </a:spcBef>
            </a:pPr>
            <a:r>
              <a:rPr lang="ru-RU" altLang="en-US" b="0" dirty="0"/>
              <a:t>н</a:t>
            </a:r>
            <a:r>
              <a:rPr lang="ru-RU" altLang="en-US" b="0" dirty="0" smtClean="0"/>
              <a:t>аличие навыков </a:t>
            </a:r>
            <a:r>
              <a:rPr lang="ru-RU" altLang="en-US" b="0" dirty="0" err="1" smtClean="0"/>
              <a:t>наставни-чества</a:t>
            </a:r>
            <a:r>
              <a:rPr lang="ru-RU" altLang="en-US" b="0" dirty="0" smtClean="0"/>
              <a:t>.</a:t>
            </a:r>
            <a:endParaRPr lang="en-US" altLang="en-US" b="0" dirty="0" smtClean="0"/>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Tree>
    <p:extLst>
      <p:ext uri="{BB962C8B-B14F-4D97-AF65-F5344CB8AC3E}">
        <p14:creationId xmlns:p14="http://schemas.microsoft.com/office/powerpoint/2010/main" val="1142187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81000"/>
            <a:ext cx="4038600" cy="1143000"/>
          </a:xfrm>
        </p:spPr>
        <p:txBody>
          <a:bodyPr/>
          <a:lstStyle/>
          <a:p>
            <a:r>
              <a:rPr lang="en-US" altLang="en-US" dirty="0" smtClean="0"/>
              <a:t>Roles for institutions</a:t>
            </a:r>
          </a:p>
        </p:txBody>
      </p:sp>
      <p:sp>
        <p:nvSpPr>
          <p:cNvPr id="5123" name="Rectangle 3"/>
          <p:cNvSpPr>
            <a:spLocks noGrp="1" noChangeArrowheads="1"/>
          </p:cNvSpPr>
          <p:nvPr>
            <p:ph type="body" idx="1"/>
          </p:nvPr>
        </p:nvSpPr>
        <p:spPr>
          <a:xfrm>
            <a:off x="342900" y="1981200"/>
            <a:ext cx="4152900" cy="2362200"/>
          </a:xfrm>
        </p:spPr>
        <p:txBody>
          <a:bodyPr/>
          <a:lstStyle/>
          <a:p>
            <a:pPr>
              <a:spcBef>
                <a:spcPct val="0"/>
              </a:spcBef>
            </a:pPr>
            <a:r>
              <a:rPr lang="en-US" altLang="en-US" b="0" dirty="0" smtClean="0"/>
              <a:t>Host</a:t>
            </a:r>
          </a:p>
          <a:p>
            <a:pPr lvl="1">
              <a:spcBef>
                <a:spcPct val="0"/>
              </a:spcBef>
            </a:pPr>
            <a:r>
              <a:rPr lang="en-US" altLang="en-US" b="0" dirty="0" smtClean="0"/>
              <a:t>academic or non-academic</a:t>
            </a:r>
          </a:p>
          <a:p>
            <a:pPr>
              <a:spcBef>
                <a:spcPct val="0"/>
              </a:spcBef>
            </a:pPr>
            <a:endParaRPr lang="ru-RU" altLang="en-US" b="0" dirty="0" smtClean="0"/>
          </a:p>
          <a:p>
            <a:pPr>
              <a:spcBef>
                <a:spcPct val="0"/>
              </a:spcBef>
            </a:pPr>
            <a:r>
              <a:rPr lang="en-US" altLang="en-US" b="0" dirty="0" smtClean="0"/>
              <a:t>Requires</a:t>
            </a:r>
          </a:p>
          <a:p>
            <a:pPr lvl="1">
              <a:spcBef>
                <a:spcPct val="0"/>
              </a:spcBef>
            </a:pPr>
            <a:r>
              <a:rPr lang="en-US" altLang="en-US" b="0" dirty="0" smtClean="0"/>
              <a:t>planning</a:t>
            </a:r>
          </a:p>
          <a:p>
            <a:pPr lvl="1">
              <a:spcBef>
                <a:spcPct val="0"/>
              </a:spcBef>
            </a:pPr>
            <a:r>
              <a:rPr lang="en-US" altLang="en-US" b="0" dirty="0" smtClean="0"/>
              <a:t>capacity for extra people</a:t>
            </a:r>
          </a:p>
          <a:p>
            <a:pPr lvl="1">
              <a:spcBef>
                <a:spcPct val="0"/>
              </a:spcBef>
            </a:pPr>
            <a:r>
              <a:rPr lang="en-US" altLang="en-US" b="0" dirty="0" smtClean="0"/>
              <a:t>legal frameworks</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5091184"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Роль для </a:t>
            </a:r>
          </a:p>
          <a:p>
            <a:r>
              <a:rPr lang="ru-RU" altLang="en-US" dirty="0" smtClean="0"/>
              <a:t>вузов </a:t>
            </a:r>
            <a:endParaRPr lang="en-US" altLang="en-US" dirty="0" smtClean="0"/>
          </a:p>
        </p:txBody>
      </p:sp>
      <p:sp>
        <p:nvSpPr>
          <p:cNvPr id="5" name="Rectangle 3"/>
          <p:cNvSpPr txBox="1">
            <a:spLocks noChangeArrowheads="1"/>
          </p:cNvSpPr>
          <p:nvPr/>
        </p:nvSpPr>
        <p:spPr bwMode="auto">
          <a:xfrm>
            <a:off x="4824484" y="1981200"/>
            <a:ext cx="416711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База –  </a:t>
            </a:r>
            <a:endParaRPr lang="en-US" altLang="en-US" b="0" dirty="0" smtClean="0"/>
          </a:p>
          <a:p>
            <a:pPr marL="457200" lvl="1" indent="0">
              <a:spcBef>
                <a:spcPct val="0"/>
              </a:spcBef>
              <a:buNone/>
            </a:pPr>
            <a:r>
              <a:rPr lang="ru-RU" altLang="en-US" b="0" dirty="0" smtClean="0"/>
              <a:t>академическая и неакадемическая.</a:t>
            </a:r>
            <a:endParaRPr lang="en-US" altLang="en-US" b="0" dirty="0" smtClean="0"/>
          </a:p>
          <a:p>
            <a:pPr>
              <a:spcBef>
                <a:spcPct val="0"/>
              </a:spcBef>
            </a:pPr>
            <a:endParaRPr lang="en-US" altLang="en-US" b="0" dirty="0" smtClean="0"/>
          </a:p>
          <a:p>
            <a:pPr>
              <a:spcBef>
                <a:spcPct val="0"/>
              </a:spcBef>
            </a:pPr>
            <a:r>
              <a:rPr lang="ru-RU" altLang="en-US" b="0" dirty="0" smtClean="0"/>
              <a:t>Требуется:</a:t>
            </a:r>
            <a:endParaRPr lang="en-US" altLang="en-US" b="0" dirty="0" smtClean="0"/>
          </a:p>
          <a:p>
            <a:pPr lvl="1">
              <a:spcBef>
                <a:spcPct val="0"/>
              </a:spcBef>
            </a:pPr>
            <a:r>
              <a:rPr lang="ru-RU" altLang="en-US" b="0" dirty="0" smtClean="0"/>
              <a:t>планирование;</a:t>
            </a:r>
            <a:endParaRPr lang="en-US" altLang="en-US" b="0" dirty="0" smtClean="0"/>
          </a:p>
          <a:p>
            <a:pPr lvl="1">
              <a:spcBef>
                <a:spcPct val="0"/>
              </a:spcBef>
            </a:pPr>
            <a:r>
              <a:rPr lang="ru-RU" altLang="en-US" b="0" dirty="0" smtClean="0"/>
              <a:t>возможность нанять дополнительных людей;</a:t>
            </a:r>
            <a:endParaRPr lang="en-US" altLang="en-US" b="0" dirty="0" smtClean="0"/>
          </a:p>
          <a:p>
            <a:pPr lvl="1">
              <a:spcBef>
                <a:spcPct val="0"/>
              </a:spcBef>
            </a:pPr>
            <a:r>
              <a:rPr lang="ru-RU" altLang="en-US" b="0" dirty="0" smtClean="0"/>
              <a:t>правовая основа.</a:t>
            </a:r>
            <a:endParaRPr lang="en-US" altLang="en-US" b="0" dirty="0" smtClean="0"/>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Tree>
    <p:extLst>
      <p:ext uri="{BB962C8B-B14F-4D97-AF65-F5344CB8AC3E}">
        <p14:creationId xmlns:p14="http://schemas.microsoft.com/office/powerpoint/2010/main" val="1102022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4038600" cy="1143000"/>
          </a:xfrm>
        </p:spPr>
        <p:txBody>
          <a:bodyPr/>
          <a:lstStyle/>
          <a:p>
            <a:r>
              <a:rPr lang="en-US" altLang="en-US" dirty="0" smtClean="0"/>
              <a:t>Correlates of success</a:t>
            </a:r>
          </a:p>
        </p:txBody>
      </p:sp>
      <p:sp>
        <p:nvSpPr>
          <p:cNvPr id="5123" name="Rectangle 3"/>
          <p:cNvSpPr>
            <a:spLocks noGrp="1" noChangeArrowheads="1"/>
          </p:cNvSpPr>
          <p:nvPr>
            <p:ph type="body" idx="1"/>
          </p:nvPr>
        </p:nvSpPr>
        <p:spPr>
          <a:xfrm>
            <a:off x="114300" y="1600200"/>
            <a:ext cx="4457700" cy="2362200"/>
          </a:xfrm>
        </p:spPr>
        <p:txBody>
          <a:bodyPr/>
          <a:lstStyle/>
          <a:p>
            <a:pPr>
              <a:spcBef>
                <a:spcPct val="0"/>
              </a:spcBef>
            </a:pPr>
            <a:r>
              <a:rPr lang="en-US" altLang="en-US" b="0" dirty="0" smtClean="0"/>
              <a:t>Institutional support</a:t>
            </a:r>
          </a:p>
          <a:p>
            <a:pPr lvl="1">
              <a:spcBef>
                <a:spcPct val="0"/>
              </a:spcBef>
            </a:pPr>
            <a:r>
              <a:rPr lang="en-US" altLang="en-US" b="0" dirty="0" smtClean="0"/>
              <a:t>leadership supports the goal</a:t>
            </a:r>
          </a:p>
          <a:p>
            <a:pPr marL="0" indent="0">
              <a:spcBef>
                <a:spcPct val="0"/>
              </a:spcBef>
              <a:buNone/>
            </a:pPr>
            <a:endParaRPr lang="ru-RU" altLang="en-US" b="0" dirty="0" smtClean="0"/>
          </a:p>
          <a:p>
            <a:pPr marL="0" indent="0">
              <a:spcBef>
                <a:spcPct val="0"/>
              </a:spcBef>
              <a:buNone/>
            </a:pPr>
            <a:endParaRPr lang="en-US" altLang="en-US" b="0" dirty="0"/>
          </a:p>
          <a:p>
            <a:pPr>
              <a:spcBef>
                <a:spcPct val="0"/>
              </a:spcBef>
            </a:pPr>
            <a:r>
              <a:rPr lang="en-US" altLang="en-US" b="0" dirty="0" smtClean="0"/>
              <a:t>Biological Sciences</a:t>
            </a:r>
          </a:p>
          <a:p>
            <a:pPr>
              <a:spcBef>
                <a:spcPct val="0"/>
              </a:spcBef>
            </a:pPr>
            <a:endParaRPr lang="en-US" altLang="en-US" b="0" dirty="0"/>
          </a:p>
          <a:p>
            <a:pPr>
              <a:spcBef>
                <a:spcPct val="0"/>
              </a:spcBef>
            </a:pPr>
            <a:r>
              <a:rPr lang="en-US" altLang="en-US" b="0" dirty="0" smtClean="0"/>
              <a:t>External</a:t>
            </a:r>
            <a:r>
              <a:rPr lang="ru-RU" altLang="en-US" b="0" dirty="0" smtClean="0"/>
              <a:t> </a:t>
            </a:r>
            <a:r>
              <a:rPr lang="en-US" altLang="en-US" b="0" dirty="0" smtClean="0"/>
              <a:t>Funding</a:t>
            </a:r>
          </a:p>
          <a:p>
            <a:pPr>
              <a:spcBef>
                <a:spcPct val="0"/>
              </a:spcBef>
            </a:pPr>
            <a:endParaRPr lang="en-US" altLang="en-US" b="0" dirty="0"/>
          </a:p>
          <a:p>
            <a:pPr>
              <a:spcBef>
                <a:spcPct val="0"/>
              </a:spcBef>
            </a:pPr>
            <a:r>
              <a:rPr lang="en-US" altLang="en-US" b="0" dirty="0" smtClean="0"/>
              <a:t>Clear goals &amp; evaluation</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838700" y="3048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Корреляты успеха</a:t>
            </a:r>
            <a:endParaRPr lang="en-US" altLang="en-US" dirty="0" smtClean="0"/>
          </a:p>
        </p:txBody>
      </p:sp>
      <p:sp>
        <p:nvSpPr>
          <p:cNvPr id="5" name="Rectangle 3"/>
          <p:cNvSpPr txBox="1">
            <a:spLocks noChangeArrowheads="1"/>
          </p:cNvSpPr>
          <p:nvPr/>
        </p:nvSpPr>
        <p:spPr bwMode="auto">
          <a:xfrm>
            <a:off x="4572000" y="16002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Институциональная поддержка – </a:t>
            </a:r>
            <a:r>
              <a:rPr lang="ru-RU" altLang="en-US" sz="2400" b="0" dirty="0" smtClean="0"/>
              <a:t>руководство поддерживает достижение целей;</a:t>
            </a:r>
            <a:endParaRPr lang="en-US" altLang="en-US" sz="2400" b="0" dirty="0" smtClean="0"/>
          </a:p>
          <a:p>
            <a:pPr>
              <a:spcBef>
                <a:spcPct val="0"/>
              </a:spcBef>
            </a:pPr>
            <a:endParaRPr lang="en-US" altLang="en-US" b="0" dirty="0" smtClean="0"/>
          </a:p>
          <a:p>
            <a:pPr>
              <a:spcBef>
                <a:spcPct val="0"/>
              </a:spcBef>
            </a:pPr>
            <a:r>
              <a:rPr lang="ru-RU" altLang="en-US" b="0" dirty="0" smtClean="0"/>
              <a:t>Биологические науки;</a:t>
            </a:r>
            <a:endParaRPr lang="en-US" altLang="en-US" b="0" dirty="0" smtClean="0"/>
          </a:p>
          <a:p>
            <a:pPr>
              <a:spcBef>
                <a:spcPct val="0"/>
              </a:spcBef>
            </a:pPr>
            <a:endParaRPr lang="en-US" altLang="en-US" b="0" dirty="0" smtClean="0"/>
          </a:p>
          <a:p>
            <a:pPr>
              <a:spcBef>
                <a:spcPct val="0"/>
              </a:spcBef>
            </a:pPr>
            <a:r>
              <a:rPr lang="ru-RU" altLang="en-US" b="0" dirty="0" smtClean="0"/>
              <a:t>Внешнее финансирование;</a:t>
            </a:r>
            <a:endParaRPr lang="en-US" altLang="en-US" b="0" dirty="0" smtClean="0"/>
          </a:p>
          <a:p>
            <a:pPr>
              <a:spcBef>
                <a:spcPct val="0"/>
              </a:spcBef>
            </a:pPr>
            <a:r>
              <a:rPr lang="ru-RU" altLang="en-US" b="0" dirty="0" smtClean="0"/>
              <a:t>Четкие цели и оценка.</a:t>
            </a:r>
            <a:endParaRPr lang="en-US" altLang="en-US" b="0" dirty="0" smtClean="0"/>
          </a:p>
        </p:txBody>
      </p:sp>
    </p:spTree>
    <p:extLst>
      <p:ext uri="{BB962C8B-B14F-4D97-AF65-F5344CB8AC3E}">
        <p14:creationId xmlns:p14="http://schemas.microsoft.com/office/powerpoint/2010/main" val="543159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4038600" cy="1143000"/>
          </a:xfrm>
        </p:spPr>
        <p:txBody>
          <a:bodyPr/>
          <a:lstStyle/>
          <a:p>
            <a:r>
              <a:rPr lang="en-US" altLang="en-US" dirty="0" smtClean="0"/>
              <a:t>Programs supporting student research</a:t>
            </a:r>
          </a:p>
        </p:txBody>
      </p:sp>
      <p:sp>
        <p:nvSpPr>
          <p:cNvPr id="5123" name="Rectangle 3"/>
          <p:cNvSpPr>
            <a:spLocks noGrp="1" noChangeArrowheads="1"/>
          </p:cNvSpPr>
          <p:nvPr>
            <p:ph type="body" idx="1"/>
          </p:nvPr>
        </p:nvSpPr>
        <p:spPr>
          <a:xfrm>
            <a:off x="190500" y="1981200"/>
            <a:ext cx="4305300" cy="2362200"/>
          </a:xfrm>
        </p:spPr>
        <p:txBody>
          <a:bodyPr/>
          <a:lstStyle/>
          <a:p>
            <a:pPr>
              <a:spcBef>
                <a:spcPct val="0"/>
              </a:spcBef>
            </a:pPr>
            <a:r>
              <a:rPr lang="en-US" altLang="en-US" b="0" dirty="0" smtClean="0"/>
              <a:t>Within USA</a:t>
            </a:r>
          </a:p>
          <a:p>
            <a:pPr>
              <a:spcBef>
                <a:spcPct val="0"/>
              </a:spcBef>
            </a:pPr>
            <a:endParaRPr lang="en-US" altLang="en-US" b="0" dirty="0" smtClean="0"/>
          </a:p>
          <a:p>
            <a:pPr>
              <a:spcBef>
                <a:spcPct val="0"/>
              </a:spcBef>
            </a:pPr>
            <a:r>
              <a:rPr lang="en-US" altLang="en-US" b="0" dirty="0" smtClean="0"/>
              <a:t>Undergraduate programs</a:t>
            </a:r>
          </a:p>
          <a:p>
            <a:pPr lvl="1">
              <a:spcBef>
                <a:spcPct val="0"/>
              </a:spcBef>
            </a:pPr>
            <a:r>
              <a:rPr lang="en-US" altLang="en-US" b="0" dirty="0" smtClean="0"/>
              <a:t>“students”</a:t>
            </a:r>
          </a:p>
          <a:p>
            <a:pPr>
              <a:spcBef>
                <a:spcPct val="0"/>
              </a:spcBef>
            </a:pPr>
            <a:endParaRPr lang="en-US" altLang="en-US" b="0" dirty="0" smtClean="0"/>
          </a:p>
          <a:p>
            <a:pPr>
              <a:spcBef>
                <a:spcPct val="0"/>
              </a:spcBef>
            </a:pPr>
            <a:r>
              <a:rPr lang="en-US" altLang="en-US" b="0" dirty="0" smtClean="0"/>
              <a:t>Graduate programs</a:t>
            </a:r>
          </a:p>
          <a:p>
            <a:pPr lvl="1">
              <a:spcBef>
                <a:spcPct val="0"/>
              </a:spcBef>
            </a:pPr>
            <a:r>
              <a:rPr lang="en-US" altLang="en-US" b="0" dirty="0" smtClean="0"/>
              <a:t>“post-graduates”</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51054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Программы студенческих исследований</a:t>
            </a:r>
            <a:endParaRPr lang="en-US" altLang="en-US" dirty="0" smtClean="0"/>
          </a:p>
        </p:txBody>
      </p:sp>
      <p:sp>
        <p:nvSpPr>
          <p:cNvPr id="5" name="Rectangle 3"/>
          <p:cNvSpPr txBox="1">
            <a:spLocks noChangeArrowheads="1"/>
          </p:cNvSpPr>
          <p:nvPr/>
        </p:nvSpPr>
        <p:spPr bwMode="auto">
          <a:xfrm>
            <a:off x="4838700" y="1981200"/>
            <a:ext cx="3924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В США;</a:t>
            </a:r>
            <a:endParaRPr lang="en-US" altLang="en-US" b="0" dirty="0" smtClean="0"/>
          </a:p>
          <a:p>
            <a:pPr>
              <a:spcBef>
                <a:spcPct val="0"/>
              </a:spcBef>
            </a:pPr>
            <a:endParaRPr lang="en-US" altLang="en-US" b="0" dirty="0" smtClean="0"/>
          </a:p>
          <a:p>
            <a:pPr>
              <a:spcBef>
                <a:spcPct val="0"/>
              </a:spcBef>
            </a:pPr>
            <a:r>
              <a:rPr lang="ru-RU" altLang="en-US" b="0" dirty="0" smtClean="0"/>
              <a:t>Бакалаврские программы –   </a:t>
            </a:r>
            <a:endParaRPr lang="en-US" altLang="en-US" b="0" dirty="0" smtClean="0"/>
          </a:p>
          <a:p>
            <a:pPr marL="457200" lvl="1" indent="0">
              <a:spcBef>
                <a:spcPct val="0"/>
              </a:spcBef>
              <a:buNone/>
            </a:pPr>
            <a:r>
              <a:rPr lang="ru-RU" altLang="en-US" b="0" dirty="0" smtClean="0"/>
              <a:t>«студенты»;</a:t>
            </a:r>
            <a:endParaRPr lang="en-US" altLang="en-US" b="0" dirty="0" smtClean="0"/>
          </a:p>
          <a:p>
            <a:pPr>
              <a:spcBef>
                <a:spcPct val="0"/>
              </a:spcBef>
            </a:pPr>
            <a:endParaRPr lang="en-US" altLang="en-US" b="0" dirty="0" smtClean="0"/>
          </a:p>
          <a:p>
            <a:pPr>
              <a:spcBef>
                <a:spcPct val="0"/>
              </a:spcBef>
            </a:pPr>
            <a:r>
              <a:rPr lang="ru-RU" altLang="en-US" b="0" dirty="0" smtClean="0"/>
              <a:t>Аспирантские </a:t>
            </a:r>
          </a:p>
          <a:p>
            <a:pPr marL="0" indent="0">
              <a:spcBef>
                <a:spcPct val="0"/>
              </a:spcBef>
              <a:buNone/>
            </a:pPr>
            <a:r>
              <a:rPr lang="ru-RU" altLang="en-US" b="0" dirty="0"/>
              <a:t> </a:t>
            </a:r>
            <a:r>
              <a:rPr lang="ru-RU" altLang="en-US" b="0" dirty="0" smtClean="0"/>
              <a:t>  программы –  </a:t>
            </a:r>
            <a:endParaRPr lang="en-US" altLang="en-US" b="0" dirty="0" smtClean="0"/>
          </a:p>
          <a:p>
            <a:pPr marL="457200" lvl="1" indent="0">
              <a:spcBef>
                <a:spcPct val="0"/>
              </a:spcBef>
              <a:buNone/>
            </a:pPr>
            <a:r>
              <a:rPr lang="ru-RU" altLang="en-US" b="0" dirty="0" smtClean="0"/>
              <a:t>«аспиранты».</a:t>
            </a:r>
            <a:endParaRPr lang="en-US" altLang="en-US" b="0" dirty="0" smtClean="0"/>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Tree>
    <p:extLst>
      <p:ext uri="{BB962C8B-B14F-4D97-AF65-F5344CB8AC3E}">
        <p14:creationId xmlns:p14="http://schemas.microsoft.com/office/powerpoint/2010/main" val="3362148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700" y="381000"/>
            <a:ext cx="4038600" cy="1143000"/>
          </a:xfrm>
        </p:spPr>
        <p:txBody>
          <a:bodyPr/>
          <a:lstStyle/>
          <a:p>
            <a:r>
              <a:rPr lang="en-US" altLang="en-US" dirty="0" smtClean="0"/>
              <a:t>Undergraduate programs</a:t>
            </a:r>
          </a:p>
        </p:txBody>
      </p:sp>
      <p:sp>
        <p:nvSpPr>
          <p:cNvPr id="5123" name="Rectangle 3"/>
          <p:cNvSpPr>
            <a:spLocks noGrp="1" noChangeArrowheads="1"/>
          </p:cNvSpPr>
          <p:nvPr>
            <p:ph type="body" idx="1"/>
          </p:nvPr>
        </p:nvSpPr>
        <p:spPr>
          <a:xfrm>
            <a:off x="0" y="1981200"/>
            <a:ext cx="4457700" cy="2362200"/>
          </a:xfrm>
        </p:spPr>
        <p:txBody>
          <a:bodyPr/>
          <a:lstStyle/>
          <a:p>
            <a:pPr>
              <a:spcBef>
                <a:spcPct val="0"/>
              </a:spcBef>
            </a:pPr>
            <a:r>
              <a:rPr lang="en-US" altLang="en-US" sz="2600" b="0" dirty="0" smtClean="0"/>
              <a:t>Research Experience for Undergraduates – REU</a:t>
            </a:r>
          </a:p>
          <a:p>
            <a:pPr marL="0" indent="0">
              <a:spcBef>
                <a:spcPct val="0"/>
              </a:spcBef>
              <a:buNone/>
            </a:pPr>
            <a:endParaRPr lang="ru-RU" altLang="en-US" sz="2600" b="0" dirty="0" smtClean="0"/>
          </a:p>
          <a:p>
            <a:pPr>
              <a:spcBef>
                <a:spcPct val="0"/>
              </a:spcBef>
            </a:pPr>
            <a:r>
              <a:rPr lang="en-US" altLang="en-US" sz="2600" b="0" dirty="0" smtClean="0"/>
              <a:t>Funded by U.S. National Science Foundation</a:t>
            </a:r>
          </a:p>
          <a:p>
            <a:pPr>
              <a:spcBef>
                <a:spcPct val="0"/>
              </a:spcBef>
            </a:pPr>
            <a:endParaRPr lang="en-US" altLang="en-US" sz="2600" b="0" dirty="0"/>
          </a:p>
          <a:p>
            <a:pPr>
              <a:spcBef>
                <a:spcPct val="0"/>
              </a:spcBef>
            </a:pPr>
            <a:r>
              <a:rPr lang="en-US" altLang="en-US" sz="2600" b="0" dirty="0" smtClean="0"/>
              <a:t>~700 active REU programs in the USA</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8006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Бакалаврские программы</a:t>
            </a:r>
            <a:endParaRPr lang="en-US" altLang="en-US" dirty="0" smtClean="0"/>
          </a:p>
        </p:txBody>
      </p:sp>
      <p:sp>
        <p:nvSpPr>
          <p:cNvPr id="5" name="Rectangle 3"/>
          <p:cNvSpPr txBox="1">
            <a:spLocks noChangeArrowheads="1"/>
          </p:cNvSpPr>
          <p:nvPr/>
        </p:nvSpPr>
        <p:spPr bwMode="auto">
          <a:xfrm>
            <a:off x="4533900" y="19812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Программа «Исследова-тельский опыт для бакалавров»</a:t>
            </a:r>
            <a:r>
              <a:rPr lang="en-US" altLang="en-US" sz="2600" b="0" dirty="0" smtClean="0"/>
              <a:t> </a:t>
            </a:r>
            <a:r>
              <a:rPr lang="ru-RU" altLang="en-US" sz="2600" b="0" dirty="0" smtClean="0"/>
              <a:t>(</a:t>
            </a:r>
            <a:r>
              <a:rPr lang="en-US" altLang="en-US" sz="2600" b="0" i="1" dirty="0" smtClean="0"/>
              <a:t>REU</a:t>
            </a:r>
            <a:r>
              <a:rPr lang="ru-RU" altLang="en-US" sz="2600" b="0" dirty="0" smtClean="0"/>
              <a:t>);</a:t>
            </a:r>
            <a:endParaRPr lang="en-US" altLang="en-US" sz="2600" b="0" dirty="0" smtClean="0"/>
          </a:p>
          <a:p>
            <a:pPr>
              <a:spcBef>
                <a:spcPct val="0"/>
              </a:spcBef>
            </a:pPr>
            <a:r>
              <a:rPr lang="ru-RU" altLang="en-US" sz="2600" b="0" dirty="0" smtClean="0"/>
              <a:t>Финансируется Национальным научным фондом США;</a:t>
            </a:r>
            <a:endParaRPr lang="en-US" altLang="en-US" sz="2600" b="0" dirty="0" smtClean="0"/>
          </a:p>
          <a:p>
            <a:pPr>
              <a:spcBef>
                <a:spcPct val="0"/>
              </a:spcBef>
            </a:pPr>
            <a:r>
              <a:rPr lang="en-US" altLang="en-US" sz="2600" b="0" dirty="0" smtClean="0"/>
              <a:t>~700 </a:t>
            </a:r>
            <a:r>
              <a:rPr lang="ru-RU" altLang="en-US" sz="2600" b="0" dirty="0" smtClean="0"/>
              <a:t>действующих программ </a:t>
            </a:r>
            <a:r>
              <a:rPr lang="en-US" altLang="en-US" sz="2600" b="0" i="1" dirty="0" smtClean="0"/>
              <a:t>REU</a:t>
            </a:r>
            <a:r>
              <a:rPr lang="en-US" altLang="en-US" sz="2600" b="0" dirty="0" smtClean="0"/>
              <a:t> </a:t>
            </a:r>
            <a:r>
              <a:rPr lang="ru-RU" altLang="en-US" sz="2600" b="0" dirty="0" smtClean="0"/>
              <a:t>в США.</a:t>
            </a: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Tree>
    <p:extLst>
      <p:ext uri="{BB962C8B-B14F-4D97-AF65-F5344CB8AC3E}">
        <p14:creationId xmlns:p14="http://schemas.microsoft.com/office/powerpoint/2010/main" val="3413199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7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0" y="1981200"/>
            <a:ext cx="4305300" cy="2362200"/>
          </a:xfrm>
        </p:spPr>
        <p:txBody>
          <a:bodyPr/>
          <a:lstStyle/>
          <a:p>
            <a:pPr>
              <a:spcBef>
                <a:spcPct val="0"/>
              </a:spcBef>
            </a:pPr>
            <a:r>
              <a:rPr lang="en-US" altLang="en-US" sz="2600" b="0" dirty="0" smtClean="0"/>
              <a:t>Mathematics, Social Science, Computing, Geosciences, Engineering, Biological Sciences, Education</a:t>
            </a:r>
          </a:p>
          <a:p>
            <a:pPr>
              <a:spcBef>
                <a:spcPct val="0"/>
              </a:spcBef>
            </a:pPr>
            <a:endParaRPr lang="en-US" altLang="en-US" sz="2600" b="0" dirty="0"/>
          </a:p>
          <a:p>
            <a:pPr>
              <a:spcBef>
                <a:spcPct val="0"/>
              </a:spcBef>
            </a:pPr>
            <a:r>
              <a:rPr lang="en-US" altLang="en-US" sz="2600" b="0" dirty="0" smtClean="0"/>
              <a:t>Each student associated with specific project</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419600" y="381000"/>
            <a:ext cx="4305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a:t>
            </a:r>
            <a:r>
              <a:rPr lang="ru-RU" altLang="en-US" dirty="0" smtClean="0"/>
              <a:t>программы </a:t>
            </a:r>
            <a:r>
              <a:rPr lang="en-US" altLang="en-US" dirty="0" smtClean="0"/>
              <a:t>(</a:t>
            </a:r>
            <a:r>
              <a:rPr lang="en-US" altLang="en-US" i="1" dirty="0" smtClean="0"/>
              <a:t>REU</a:t>
            </a:r>
            <a:r>
              <a:rPr lang="en-US" altLang="en-US" dirty="0" smtClean="0"/>
              <a:t>)</a:t>
            </a:r>
          </a:p>
        </p:txBody>
      </p:sp>
      <p:sp>
        <p:nvSpPr>
          <p:cNvPr id="5" name="Rectangle 3"/>
          <p:cNvSpPr txBox="1">
            <a:spLocks noChangeArrowheads="1"/>
          </p:cNvSpPr>
          <p:nvPr/>
        </p:nvSpPr>
        <p:spPr bwMode="auto">
          <a:xfrm>
            <a:off x="4419600" y="19812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Математика, социология, информатика, геолого-</a:t>
            </a:r>
            <a:r>
              <a:rPr lang="ru-RU" altLang="en-US" sz="2600" b="0" dirty="0" err="1" smtClean="0"/>
              <a:t>геофизич</a:t>
            </a:r>
            <a:r>
              <a:rPr lang="ru-RU" altLang="en-US" sz="2600" b="0" dirty="0" smtClean="0"/>
              <a:t>. исследования, инженерия</a:t>
            </a:r>
            <a:r>
              <a:rPr lang="en-US" altLang="en-US" sz="2600" b="0" dirty="0" smtClean="0"/>
              <a:t>, </a:t>
            </a:r>
            <a:r>
              <a:rPr lang="ru-RU" altLang="en-US" sz="2600" b="0" dirty="0" smtClean="0"/>
              <a:t>биологические науки, педагогика;</a:t>
            </a:r>
            <a:endParaRPr lang="en-US" altLang="en-US" sz="2600" b="0" dirty="0" smtClean="0"/>
          </a:p>
          <a:p>
            <a:pPr>
              <a:spcBef>
                <a:spcPct val="0"/>
              </a:spcBef>
            </a:pPr>
            <a:endParaRPr lang="en-US" altLang="en-US" sz="2600" b="0" dirty="0" smtClean="0"/>
          </a:p>
          <a:p>
            <a:pPr>
              <a:spcBef>
                <a:spcPct val="0"/>
              </a:spcBef>
            </a:pPr>
            <a:r>
              <a:rPr lang="ru-RU" altLang="en-US" sz="2600" b="0" dirty="0" smtClean="0"/>
              <a:t>Каждый студент работает в рамках отдельного проекта.</a:t>
            </a:r>
            <a:endParaRPr lang="en-US" altLang="en-US" sz="2600" b="0" dirty="0" smtClean="0"/>
          </a:p>
          <a:p>
            <a:pPr lvl="1">
              <a:spcBef>
                <a:spcPct val="0"/>
              </a:spcBef>
            </a:pPr>
            <a:endParaRPr lang="en-US" altLang="en-US" sz="2600" b="0" dirty="0" smtClean="0"/>
          </a:p>
        </p:txBody>
      </p:sp>
    </p:spTree>
    <p:extLst>
      <p:ext uri="{BB962C8B-B14F-4D97-AF65-F5344CB8AC3E}">
        <p14:creationId xmlns:p14="http://schemas.microsoft.com/office/powerpoint/2010/main" val="1434649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305300" cy="2362200"/>
          </a:xfrm>
        </p:spPr>
        <p:txBody>
          <a:bodyPr/>
          <a:lstStyle/>
          <a:p>
            <a:pPr>
              <a:spcBef>
                <a:spcPct val="0"/>
              </a:spcBef>
            </a:pPr>
            <a:r>
              <a:rPr lang="en-US" altLang="en-US" sz="2600" b="0" dirty="0" smtClean="0"/>
              <a:t>Faculty provide guidance in research</a:t>
            </a:r>
          </a:p>
          <a:p>
            <a:pPr marL="0" indent="0">
              <a:spcBef>
                <a:spcPct val="0"/>
              </a:spcBef>
              <a:buNone/>
            </a:pPr>
            <a:endParaRPr lang="ru-RU" altLang="en-US" sz="2600" b="0" dirty="0" smtClean="0"/>
          </a:p>
          <a:p>
            <a:pPr marL="0" indent="0">
              <a:spcBef>
                <a:spcPct val="0"/>
              </a:spcBef>
              <a:buNone/>
            </a:pPr>
            <a:endParaRPr lang="en-US" altLang="en-US" sz="2600" b="0" dirty="0"/>
          </a:p>
          <a:p>
            <a:pPr>
              <a:spcBef>
                <a:spcPct val="0"/>
              </a:spcBef>
            </a:pPr>
            <a:r>
              <a:rPr lang="en-US" altLang="en-US" sz="2600" b="0" dirty="0" smtClean="0"/>
              <a:t>Student receives travel support, housing and per diem</a:t>
            </a:r>
          </a:p>
          <a:p>
            <a:pPr>
              <a:spcBef>
                <a:spcPct val="0"/>
              </a:spcBef>
            </a:pPr>
            <a:endParaRPr lang="en-US" altLang="en-US" sz="2600" b="0" dirty="0"/>
          </a:p>
          <a:p>
            <a:pPr>
              <a:spcBef>
                <a:spcPct val="0"/>
              </a:spcBef>
            </a:pPr>
            <a:r>
              <a:rPr lang="en-US" altLang="en-US" sz="2600" b="0" dirty="0" smtClean="0"/>
              <a:t>Based at a host institution</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686300" y="381000"/>
            <a:ext cx="4229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419600" y="19812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Преподаватели-ученые руководят </a:t>
            </a:r>
            <a:r>
              <a:rPr lang="ru-RU" altLang="en-US" sz="2600" b="0" dirty="0" err="1" smtClean="0"/>
              <a:t>исследова-ниями</a:t>
            </a:r>
            <a:r>
              <a:rPr lang="ru-RU" altLang="en-US" sz="2600" b="0" dirty="0" smtClean="0"/>
              <a:t>;</a:t>
            </a:r>
            <a:endParaRPr lang="en-US" altLang="en-US" sz="2600" b="0" dirty="0" smtClean="0"/>
          </a:p>
          <a:p>
            <a:pPr>
              <a:spcBef>
                <a:spcPct val="0"/>
              </a:spcBef>
            </a:pPr>
            <a:endParaRPr lang="en-US" altLang="en-US" sz="2600" b="0" dirty="0" smtClean="0"/>
          </a:p>
          <a:p>
            <a:pPr>
              <a:spcBef>
                <a:spcPct val="0"/>
              </a:spcBef>
            </a:pPr>
            <a:r>
              <a:rPr lang="ru-RU" altLang="en-US" sz="2600" b="0" dirty="0" smtClean="0"/>
              <a:t>Студентам оплачивают-</a:t>
            </a:r>
            <a:r>
              <a:rPr lang="ru-RU" altLang="en-US" sz="2600" b="0" dirty="0" err="1" smtClean="0"/>
              <a:t>ся</a:t>
            </a:r>
            <a:r>
              <a:rPr lang="ru-RU" altLang="en-US" sz="2600" b="0" dirty="0" smtClean="0"/>
              <a:t> расходы на переезд, проживание и суточные;</a:t>
            </a:r>
            <a:endParaRPr lang="en-US" altLang="en-US" sz="2600" b="0" dirty="0" smtClean="0"/>
          </a:p>
          <a:p>
            <a:pPr>
              <a:spcBef>
                <a:spcPct val="0"/>
              </a:spcBef>
            </a:pPr>
            <a:endParaRPr lang="en-US" altLang="en-US" sz="2600" b="0" dirty="0" smtClean="0"/>
          </a:p>
          <a:p>
            <a:pPr>
              <a:spcBef>
                <a:spcPct val="0"/>
              </a:spcBef>
            </a:pPr>
            <a:r>
              <a:rPr lang="ru-RU" altLang="en-US" sz="2600" b="0" dirty="0" smtClean="0"/>
              <a:t>Исследования </a:t>
            </a:r>
            <a:r>
              <a:rPr lang="ru-RU" altLang="en-US" sz="2600" b="0" dirty="0" err="1" smtClean="0"/>
              <a:t>прово-дятся</a:t>
            </a:r>
            <a:r>
              <a:rPr lang="ru-RU" altLang="en-US" sz="2600" b="0" dirty="0" smtClean="0"/>
              <a:t> на базе </a:t>
            </a:r>
            <a:r>
              <a:rPr lang="ru-RU" altLang="en-US" sz="2600" b="0" dirty="0" err="1" smtClean="0"/>
              <a:t>принима-ющего</a:t>
            </a:r>
            <a:r>
              <a:rPr lang="ru-RU" altLang="en-US" sz="2600" b="0" dirty="0" smtClean="0"/>
              <a:t> вуза.</a:t>
            </a:r>
            <a:endParaRPr lang="en-US" altLang="en-US" sz="2600" b="0" dirty="0" smtClean="0"/>
          </a:p>
        </p:txBody>
      </p:sp>
    </p:spTree>
    <p:extLst>
      <p:ext uri="{BB962C8B-B14F-4D97-AF65-F5344CB8AC3E}">
        <p14:creationId xmlns:p14="http://schemas.microsoft.com/office/powerpoint/2010/main" val="3782733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076700" cy="2362200"/>
          </a:xfrm>
        </p:spPr>
        <p:txBody>
          <a:bodyPr/>
          <a:lstStyle/>
          <a:p>
            <a:pPr>
              <a:spcBef>
                <a:spcPct val="0"/>
              </a:spcBef>
            </a:pPr>
            <a:r>
              <a:rPr lang="en-US" altLang="en-US" sz="2600" b="0" dirty="0" smtClean="0"/>
              <a:t>Faculty provide guidance in research</a:t>
            </a:r>
            <a:endParaRPr lang="ru-RU" altLang="en-US" sz="2600" b="0" dirty="0" smtClean="0"/>
          </a:p>
          <a:p>
            <a:pPr marL="0" indent="0">
              <a:spcBef>
                <a:spcPct val="0"/>
              </a:spcBef>
              <a:buNone/>
            </a:pPr>
            <a:endParaRPr lang="en-US" altLang="en-US" sz="2600" b="0" dirty="0" smtClean="0"/>
          </a:p>
          <a:p>
            <a:pPr>
              <a:spcBef>
                <a:spcPct val="0"/>
              </a:spcBef>
            </a:pPr>
            <a:r>
              <a:rPr lang="en-US" altLang="en-US" sz="2600" b="0" dirty="0" smtClean="0"/>
              <a:t>Student receives travel support, housing &amp; per diem</a:t>
            </a:r>
          </a:p>
          <a:p>
            <a:pPr>
              <a:spcBef>
                <a:spcPct val="0"/>
              </a:spcBef>
            </a:pPr>
            <a:r>
              <a:rPr lang="en-US" altLang="en-US" sz="2600" b="0" dirty="0" smtClean="0"/>
              <a:t>Based at host institution, involves many faculty</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686300" y="381000"/>
            <a:ext cx="4229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419600" y="1981200"/>
            <a:ext cx="434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Преподаватели-ученые руководят </a:t>
            </a:r>
            <a:r>
              <a:rPr lang="ru-RU" altLang="en-US" sz="2600" b="0" dirty="0" err="1" smtClean="0"/>
              <a:t>исследовани-ями</a:t>
            </a:r>
            <a:r>
              <a:rPr lang="ru-RU" altLang="en-US" sz="2600" b="0" dirty="0"/>
              <a:t>;</a:t>
            </a:r>
            <a:endParaRPr lang="en-US" altLang="en-US" sz="2600" b="0" dirty="0"/>
          </a:p>
          <a:p>
            <a:pPr>
              <a:spcBef>
                <a:spcPct val="0"/>
              </a:spcBef>
            </a:pPr>
            <a:r>
              <a:rPr lang="ru-RU" altLang="en-US" sz="2600" b="0" dirty="0" smtClean="0"/>
              <a:t>Студентам </a:t>
            </a:r>
            <a:r>
              <a:rPr lang="ru-RU" altLang="en-US" sz="2600" b="0" dirty="0"/>
              <a:t>оплачивают-</a:t>
            </a:r>
            <a:r>
              <a:rPr lang="ru-RU" altLang="en-US" sz="2600" b="0" dirty="0" err="1"/>
              <a:t>ся</a:t>
            </a:r>
            <a:r>
              <a:rPr lang="ru-RU" altLang="en-US" sz="2600" b="0" dirty="0"/>
              <a:t> расходы на переезд, проживание и суточные;</a:t>
            </a:r>
            <a:endParaRPr lang="en-US" altLang="en-US" sz="2600" b="0" dirty="0"/>
          </a:p>
          <a:p>
            <a:pPr>
              <a:spcBef>
                <a:spcPct val="0"/>
              </a:spcBef>
            </a:pPr>
            <a:r>
              <a:rPr lang="ru-RU" altLang="en-US" sz="2600" b="0" dirty="0" smtClean="0"/>
              <a:t>Исследования </a:t>
            </a:r>
            <a:r>
              <a:rPr lang="ru-RU" altLang="en-US" sz="2600" b="0" dirty="0" err="1"/>
              <a:t>прово-дятся</a:t>
            </a:r>
            <a:r>
              <a:rPr lang="ru-RU" altLang="en-US" sz="2600" b="0" dirty="0"/>
              <a:t> на базе </a:t>
            </a:r>
            <a:r>
              <a:rPr lang="ru-RU" altLang="en-US" sz="2600" b="0" dirty="0" err="1"/>
              <a:t>принима-ющего</a:t>
            </a:r>
            <a:r>
              <a:rPr lang="ru-RU" altLang="en-US" sz="2600" b="0" dirty="0"/>
              <a:t> </a:t>
            </a:r>
            <a:r>
              <a:rPr lang="ru-RU" altLang="en-US" sz="2600" b="0" dirty="0" smtClean="0"/>
              <a:t>вуза с широким участием </a:t>
            </a:r>
            <a:r>
              <a:rPr lang="ru-RU" altLang="en-US" sz="2600" b="0" dirty="0" err="1" smtClean="0"/>
              <a:t>преподава-тельского</a:t>
            </a:r>
            <a:r>
              <a:rPr lang="ru-RU" altLang="en-US" sz="2600" b="0" dirty="0" smtClean="0"/>
              <a:t> состава.</a:t>
            </a:r>
            <a:endParaRPr lang="en-US" altLang="en-US" sz="2600" b="0" dirty="0"/>
          </a:p>
        </p:txBody>
      </p:sp>
    </p:spTree>
    <p:extLst>
      <p:ext uri="{BB962C8B-B14F-4D97-AF65-F5344CB8AC3E}">
        <p14:creationId xmlns:p14="http://schemas.microsoft.com/office/powerpoint/2010/main" val="200576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endParaRPr lang="en-US" altLang="en-US" smtClean="0"/>
          </a:p>
        </p:txBody>
      </p:sp>
      <p:pic>
        <p:nvPicPr>
          <p:cNvPr id="32771" name="Picture 4" descr="pygmy rabbit_FOBU_gillingh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1175"/>
            <a:ext cx="91440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413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076700" cy="2362200"/>
          </a:xfrm>
        </p:spPr>
        <p:txBody>
          <a:bodyPr/>
          <a:lstStyle/>
          <a:p>
            <a:pPr>
              <a:spcBef>
                <a:spcPct val="0"/>
              </a:spcBef>
            </a:pPr>
            <a:r>
              <a:rPr lang="en-US" altLang="en-US" b="0" dirty="0" smtClean="0"/>
              <a:t>Faculty advertise positions</a:t>
            </a:r>
          </a:p>
          <a:p>
            <a:pPr>
              <a:spcBef>
                <a:spcPct val="0"/>
              </a:spcBef>
            </a:pPr>
            <a:endParaRPr lang="en-US" altLang="en-US" b="0" dirty="0" smtClean="0"/>
          </a:p>
          <a:p>
            <a:pPr>
              <a:spcBef>
                <a:spcPct val="0"/>
              </a:spcBef>
            </a:pPr>
            <a:r>
              <a:rPr lang="en-US" altLang="en-US" b="0" dirty="0" smtClean="0"/>
              <a:t>Students apply – very competitive</a:t>
            </a:r>
          </a:p>
          <a:p>
            <a:pPr>
              <a:spcBef>
                <a:spcPct val="0"/>
              </a:spcBef>
            </a:pPr>
            <a:endParaRPr lang="en-US" altLang="en-US" b="0" dirty="0" smtClean="0"/>
          </a:p>
          <a:p>
            <a:pPr>
              <a:spcBef>
                <a:spcPct val="0"/>
              </a:spcBef>
            </a:pPr>
            <a:r>
              <a:rPr lang="en-US" altLang="en-US" b="0" dirty="0" smtClean="0"/>
              <a:t>Faculty select students</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533900" y="381000"/>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267200" y="19812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Преподаватели </a:t>
            </a:r>
            <a:r>
              <a:rPr lang="ru-RU" altLang="en-US" b="0" dirty="0" err="1" smtClean="0"/>
              <a:t>распро-страняют</a:t>
            </a:r>
            <a:r>
              <a:rPr lang="ru-RU" altLang="en-US" b="0" dirty="0" smtClean="0"/>
              <a:t> информацию о вакансиях;</a:t>
            </a:r>
            <a:endParaRPr lang="en-US" altLang="en-US" b="0" dirty="0" smtClean="0"/>
          </a:p>
          <a:p>
            <a:pPr>
              <a:spcBef>
                <a:spcPct val="0"/>
              </a:spcBef>
            </a:pPr>
            <a:r>
              <a:rPr lang="ru-RU" altLang="en-US" b="0" dirty="0" smtClean="0"/>
              <a:t>Студенты подают заявки на участие – большой конкурс;</a:t>
            </a:r>
            <a:endParaRPr lang="en-US" altLang="en-US" b="0" dirty="0" smtClean="0"/>
          </a:p>
          <a:p>
            <a:pPr>
              <a:spcBef>
                <a:spcPct val="0"/>
              </a:spcBef>
            </a:pPr>
            <a:r>
              <a:rPr lang="ru-RU" altLang="en-US" b="0" dirty="0"/>
              <a:t>Преподаватели </a:t>
            </a:r>
            <a:r>
              <a:rPr lang="ru-RU" altLang="en-US" b="0" dirty="0" smtClean="0"/>
              <a:t>выбирают студентов.</a:t>
            </a:r>
            <a:endParaRPr lang="en-US" altLang="en-US" b="0" dirty="0" smtClean="0"/>
          </a:p>
        </p:txBody>
      </p:sp>
    </p:spTree>
    <p:extLst>
      <p:ext uri="{BB962C8B-B14F-4D97-AF65-F5344CB8AC3E}">
        <p14:creationId xmlns:p14="http://schemas.microsoft.com/office/powerpoint/2010/main" val="325030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305300" cy="2362200"/>
          </a:xfrm>
        </p:spPr>
        <p:txBody>
          <a:bodyPr/>
          <a:lstStyle/>
          <a:p>
            <a:pPr>
              <a:spcBef>
                <a:spcPct val="0"/>
              </a:spcBef>
            </a:pPr>
            <a:r>
              <a:rPr lang="en-US" altLang="en-US" b="0" dirty="0" smtClean="0"/>
              <a:t>Boise State University (</a:t>
            </a:r>
            <a:r>
              <a:rPr lang="en-US" altLang="en-US" b="0" dirty="0" err="1" smtClean="0"/>
              <a:t>BSU</a:t>
            </a:r>
            <a:r>
              <a:rPr lang="en-US" altLang="en-US" b="0" dirty="0" smtClean="0"/>
              <a:t>)</a:t>
            </a:r>
          </a:p>
          <a:p>
            <a:pPr>
              <a:spcBef>
                <a:spcPct val="0"/>
              </a:spcBef>
            </a:pPr>
            <a:endParaRPr lang="en-US" altLang="en-US" b="0" dirty="0" smtClean="0"/>
          </a:p>
          <a:p>
            <a:pPr>
              <a:spcBef>
                <a:spcPct val="0"/>
              </a:spcBef>
            </a:pPr>
            <a:r>
              <a:rPr lang="en-US" altLang="en-US" b="0" dirty="0" smtClean="0"/>
              <a:t>REU in Raptor Research</a:t>
            </a:r>
          </a:p>
          <a:p>
            <a:pPr>
              <a:spcBef>
                <a:spcPct val="0"/>
              </a:spcBef>
            </a:pPr>
            <a:endParaRPr lang="en-US" altLang="en-US" b="0" dirty="0" smtClean="0"/>
          </a:p>
          <a:p>
            <a:pPr>
              <a:spcBef>
                <a:spcPct val="0"/>
              </a:spcBef>
            </a:pPr>
            <a:r>
              <a:rPr lang="en-US" altLang="en-US" b="0" dirty="0" err="1" smtClean="0"/>
              <a:t>BSU</a:t>
            </a:r>
            <a:r>
              <a:rPr lang="en-US" altLang="en-US" b="0" dirty="0" smtClean="0"/>
              <a:t> faculty conducting research in raptor biology</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610100" y="381000"/>
            <a:ext cx="441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343400" y="19812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Университет штата Айдахо в Бойсе </a:t>
            </a:r>
            <a:r>
              <a:rPr lang="en-US" altLang="en-US" b="0" dirty="0" smtClean="0"/>
              <a:t>(</a:t>
            </a:r>
            <a:r>
              <a:rPr lang="en-US" altLang="en-US" b="0" i="1" dirty="0" smtClean="0"/>
              <a:t>BSU</a:t>
            </a:r>
            <a:r>
              <a:rPr lang="en-US" altLang="en-US" b="0" dirty="0" smtClean="0"/>
              <a:t>)</a:t>
            </a:r>
            <a:r>
              <a:rPr lang="ru-RU" altLang="en-US" b="0" dirty="0" smtClean="0"/>
              <a:t>;</a:t>
            </a:r>
            <a:endParaRPr lang="en-US" altLang="en-US" b="0" dirty="0" smtClean="0"/>
          </a:p>
          <a:p>
            <a:pPr>
              <a:spcBef>
                <a:spcPct val="0"/>
              </a:spcBef>
            </a:pPr>
            <a:endParaRPr lang="en-US" altLang="en-US" b="0" dirty="0" smtClean="0"/>
          </a:p>
          <a:p>
            <a:pPr>
              <a:spcBef>
                <a:spcPct val="0"/>
              </a:spcBef>
            </a:pPr>
            <a:r>
              <a:rPr lang="ru-RU" altLang="en-US" b="0" dirty="0" smtClean="0"/>
              <a:t>Программа </a:t>
            </a:r>
            <a:r>
              <a:rPr lang="en-US" altLang="en-US" b="0" i="1" dirty="0" smtClean="0"/>
              <a:t>REU</a:t>
            </a:r>
            <a:r>
              <a:rPr lang="en-US" altLang="en-US" b="0" dirty="0" smtClean="0"/>
              <a:t> </a:t>
            </a:r>
            <a:r>
              <a:rPr lang="ru-RU" altLang="en-US" b="0" dirty="0" smtClean="0"/>
              <a:t>Научно-исследовательского фонда «Раптор»;</a:t>
            </a:r>
            <a:endParaRPr lang="en-US" altLang="en-US" b="0" dirty="0" smtClean="0"/>
          </a:p>
          <a:p>
            <a:pPr>
              <a:spcBef>
                <a:spcPct val="0"/>
              </a:spcBef>
            </a:pPr>
            <a:r>
              <a:rPr lang="ru-RU" altLang="en-US" b="0" dirty="0" smtClean="0"/>
              <a:t>Преподаватели </a:t>
            </a:r>
            <a:r>
              <a:rPr lang="en-US" altLang="en-US" b="0" i="1" dirty="0" smtClean="0"/>
              <a:t>BSU</a:t>
            </a:r>
            <a:r>
              <a:rPr lang="en-US" altLang="en-US" b="0" dirty="0" smtClean="0"/>
              <a:t> </a:t>
            </a:r>
            <a:r>
              <a:rPr lang="ru-RU" altLang="en-US" b="0" dirty="0" smtClean="0"/>
              <a:t>проводят исследования по биологии хищников.</a:t>
            </a:r>
            <a:endParaRPr lang="en-US" altLang="en-US" b="0" dirty="0" smtClean="0"/>
          </a:p>
        </p:txBody>
      </p:sp>
    </p:spTree>
    <p:extLst>
      <p:ext uri="{BB962C8B-B14F-4D97-AF65-F5344CB8AC3E}">
        <p14:creationId xmlns:p14="http://schemas.microsoft.com/office/powerpoint/2010/main" val="3690767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305300" cy="2362200"/>
          </a:xfrm>
        </p:spPr>
        <p:txBody>
          <a:bodyPr/>
          <a:lstStyle/>
          <a:p>
            <a:pPr>
              <a:spcBef>
                <a:spcPct val="0"/>
              </a:spcBef>
            </a:pPr>
            <a:r>
              <a:rPr lang="en-US" altLang="en-US" b="0" dirty="0" smtClean="0"/>
              <a:t>Program involves weekly seminars with scientists</a:t>
            </a:r>
          </a:p>
          <a:p>
            <a:pPr>
              <a:spcBef>
                <a:spcPct val="0"/>
              </a:spcBef>
            </a:pPr>
            <a:endParaRPr lang="en-US" altLang="en-US" b="0" dirty="0"/>
          </a:p>
          <a:p>
            <a:pPr>
              <a:spcBef>
                <a:spcPct val="0"/>
              </a:spcBef>
            </a:pPr>
            <a:r>
              <a:rPr lang="en-US" altLang="en-US" b="0" dirty="0" smtClean="0"/>
              <a:t>Trips to field for research</a:t>
            </a:r>
          </a:p>
          <a:p>
            <a:pPr>
              <a:spcBef>
                <a:spcPct val="0"/>
              </a:spcBef>
            </a:pPr>
            <a:endParaRPr lang="en-US" altLang="en-US" b="0" dirty="0"/>
          </a:p>
          <a:p>
            <a:pPr>
              <a:spcBef>
                <a:spcPct val="0"/>
              </a:spcBef>
            </a:pPr>
            <a:r>
              <a:rPr lang="en-US" altLang="en-US" b="0" dirty="0" smtClean="0"/>
              <a:t>Regular student-faculty interaction</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762500" y="381000"/>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495800" y="1981200"/>
            <a:ext cx="4305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Программа включает недельные семинары с участием ученых;</a:t>
            </a:r>
            <a:endParaRPr lang="en-US" altLang="en-US" b="0" dirty="0" smtClean="0"/>
          </a:p>
          <a:p>
            <a:pPr>
              <a:spcBef>
                <a:spcPct val="0"/>
              </a:spcBef>
            </a:pPr>
            <a:endParaRPr lang="en-US" altLang="en-US" b="0" dirty="0" smtClean="0"/>
          </a:p>
          <a:p>
            <a:pPr>
              <a:spcBef>
                <a:spcPct val="0"/>
              </a:spcBef>
            </a:pPr>
            <a:r>
              <a:rPr lang="ru-RU" altLang="en-US" b="0" dirty="0" smtClean="0"/>
              <a:t>«Полевые выезды» в рамках исследований;</a:t>
            </a:r>
            <a:endParaRPr lang="en-US" altLang="en-US" b="0" dirty="0" smtClean="0"/>
          </a:p>
          <a:p>
            <a:pPr>
              <a:spcBef>
                <a:spcPct val="0"/>
              </a:spcBef>
            </a:pPr>
            <a:endParaRPr lang="en-US" altLang="en-US" b="0" dirty="0" smtClean="0"/>
          </a:p>
          <a:p>
            <a:pPr>
              <a:spcBef>
                <a:spcPct val="0"/>
              </a:spcBef>
            </a:pPr>
            <a:r>
              <a:rPr lang="ru-RU" altLang="en-US" b="0" dirty="0" smtClean="0"/>
              <a:t>Регулярное </a:t>
            </a:r>
            <a:r>
              <a:rPr lang="ru-RU" altLang="en-US" b="0" dirty="0" err="1" smtClean="0"/>
              <a:t>взаимо</a:t>
            </a:r>
            <a:r>
              <a:rPr lang="ru-RU" altLang="en-US" b="0" dirty="0" smtClean="0"/>
              <a:t>-действие студентов и педагогов-ученых.</a:t>
            </a:r>
            <a:endParaRPr lang="en-US" altLang="en-US" b="0" dirty="0" smtClean="0"/>
          </a:p>
        </p:txBody>
      </p:sp>
    </p:spTree>
    <p:extLst>
      <p:ext uri="{BB962C8B-B14F-4D97-AF65-F5344CB8AC3E}">
        <p14:creationId xmlns:p14="http://schemas.microsoft.com/office/powerpoint/2010/main" val="3347179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305300" cy="2362200"/>
          </a:xfrm>
        </p:spPr>
        <p:txBody>
          <a:bodyPr/>
          <a:lstStyle/>
          <a:p>
            <a:pPr>
              <a:spcBef>
                <a:spcPct val="0"/>
              </a:spcBef>
            </a:pPr>
            <a:r>
              <a:rPr lang="en-US" altLang="en-US" b="0" dirty="0" smtClean="0"/>
              <a:t>Students live on-campus (dormitories)</a:t>
            </a:r>
          </a:p>
          <a:p>
            <a:pPr>
              <a:spcBef>
                <a:spcPct val="0"/>
              </a:spcBef>
            </a:pPr>
            <a:endParaRPr lang="en-US" altLang="en-US" b="0" dirty="0"/>
          </a:p>
          <a:p>
            <a:pPr>
              <a:spcBef>
                <a:spcPct val="0"/>
              </a:spcBef>
            </a:pPr>
            <a:r>
              <a:rPr lang="en-US" altLang="en-US" b="0" dirty="0" smtClean="0"/>
              <a:t>Participate in summer undergrad research community</a:t>
            </a:r>
          </a:p>
          <a:p>
            <a:pPr>
              <a:spcBef>
                <a:spcPct val="0"/>
              </a:spcBef>
            </a:pPr>
            <a:endParaRPr lang="en-US" altLang="en-US" b="0" dirty="0"/>
          </a:p>
          <a:p>
            <a:pPr>
              <a:spcBef>
                <a:spcPct val="0"/>
              </a:spcBef>
            </a:pPr>
            <a:r>
              <a:rPr lang="en-US" altLang="en-US" b="0" dirty="0"/>
              <a:t>F</a:t>
            </a:r>
            <a:r>
              <a:rPr lang="en-US" altLang="en-US" b="0" dirty="0" smtClean="0"/>
              <a:t>or students preparing for grad school</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762500" y="381000"/>
            <a:ext cx="4229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495800" y="19812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Студенты живут на территории вузов</a:t>
            </a:r>
            <a:r>
              <a:rPr lang="en-US" altLang="en-US" b="0" dirty="0" smtClean="0"/>
              <a:t> (</a:t>
            </a:r>
            <a:r>
              <a:rPr lang="ru-RU" altLang="en-US" b="0" dirty="0" smtClean="0"/>
              <a:t>общежития</a:t>
            </a:r>
            <a:r>
              <a:rPr lang="en-US" altLang="en-US" b="0" dirty="0" smtClean="0"/>
              <a:t>)</a:t>
            </a:r>
            <a:r>
              <a:rPr lang="ru-RU" altLang="en-US" b="0" dirty="0" smtClean="0"/>
              <a:t>;</a:t>
            </a:r>
            <a:endParaRPr lang="en-US" altLang="en-US" b="0" dirty="0" smtClean="0"/>
          </a:p>
          <a:p>
            <a:pPr>
              <a:spcBef>
                <a:spcPct val="0"/>
              </a:spcBef>
            </a:pPr>
            <a:r>
              <a:rPr lang="ru-RU" altLang="en-US" b="0" dirty="0" smtClean="0"/>
              <a:t>Участвуют в летних мероприятиях студен-</a:t>
            </a:r>
            <a:r>
              <a:rPr lang="ru-RU" altLang="en-US" b="0" dirty="0" err="1" smtClean="0"/>
              <a:t>ческого</a:t>
            </a:r>
            <a:r>
              <a:rPr lang="ru-RU" altLang="en-US" b="0" dirty="0" smtClean="0"/>
              <a:t> научного </a:t>
            </a:r>
            <a:r>
              <a:rPr lang="ru-RU" altLang="en-US" b="0" dirty="0" err="1" smtClean="0"/>
              <a:t>сооб-щества</a:t>
            </a:r>
            <a:r>
              <a:rPr lang="ru-RU" altLang="en-US" b="0" dirty="0" smtClean="0"/>
              <a:t>;</a:t>
            </a:r>
            <a:endParaRPr lang="en-US" altLang="en-US" b="0" dirty="0" smtClean="0"/>
          </a:p>
          <a:p>
            <a:pPr>
              <a:spcBef>
                <a:spcPct val="0"/>
              </a:spcBef>
            </a:pPr>
            <a:r>
              <a:rPr lang="ru-RU" altLang="en-US" b="0" dirty="0" smtClean="0"/>
              <a:t>Для студентов, готовя-</a:t>
            </a:r>
            <a:r>
              <a:rPr lang="ru-RU" altLang="en-US" b="0" dirty="0" err="1" smtClean="0"/>
              <a:t>щихся</a:t>
            </a:r>
            <a:r>
              <a:rPr lang="ru-RU" altLang="en-US" b="0" dirty="0" smtClean="0"/>
              <a:t> к поступлению в аспирантуру.</a:t>
            </a:r>
            <a:endParaRPr lang="en-US" altLang="en-US" b="0" dirty="0" smtClean="0"/>
          </a:p>
        </p:txBody>
      </p:sp>
    </p:spTree>
    <p:extLst>
      <p:ext uri="{BB962C8B-B14F-4D97-AF65-F5344CB8AC3E}">
        <p14:creationId xmlns:p14="http://schemas.microsoft.com/office/powerpoint/2010/main" val="3875886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342900" y="1981200"/>
            <a:ext cx="3467100" cy="2362200"/>
          </a:xfrm>
        </p:spPr>
        <p:txBody>
          <a:bodyPr/>
          <a:lstStyle/>
          <a:p>
            <a:pPr>
              <a:spcBef>
                <a:spcPct val="0"/>
              </a:spcBef>
            </a:pPr>
            <a:r>
              <a:rPr lang="en-US" altLang="en-US" b="0" dirty="0" smtClean="0"/>
              <a:t>2015 = ~850 applicants</a:t>
            </a:r>
          </a:p>
          <a:p>
            <a:pPr>
              <a:spcBef>
                <a:spcPct val="0"/>
              </a:spcBef>
            </a:pPr>
            <a:endParaRPr lang="en-US" altLang="en-US" b="0" dirty="0" smtClean="0"/>
          </a:p>
          <a:p>
            <a:pPr>
              <a:spcBef>
                <a:spcPct val="0"/>
              </a:spcBef>
            </a:pPr>
            <a:r>
              <a:rPr lang="en-US" altLang="en-US" b="0" dirty="0" smtClean="0"/>
              <a:t>8 students selected</a:t>
            </a:r>
          </a:p>
          <a:p>
            <a:pPr>
              <a:spcBef>
                <a:spcPct val="0"/>
              </a:spcBef>
            </a:pPr>
            <a:endParaRPr lang="en-US" altLang="en-US" b="0" dirty="0" smtClean="0"/>
          </a:p>
          <a:p>
            <a:pPr>
              <a:spcBef>
                <a:spcPct val="0"/>
              </a:spcBef>
            </a:pPr>
            <a:r>
              <a:rPr lang="en-US" altLang="en-US" b="0" dirty="0" smtClean="0"/>
              <a:t>students assist with research</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876800" y="381000"/>
            <a:ext cx="426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612942" y="1981200"/>
            <a:ext cx="415005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t>2015 </a:t>
            </a:r>
            <a:r>
              <a:rPr lang="ru-RU" altLang="en-US" b="0" dirty="0" smtClean="0"/>
              <a:t>г. </a:t>
            </a:r>
            <a:r>
              <a:rPr lang="en-US" altLang="en-US" b="0" dirty="0" smtClean="0"/>
              <a:t>= ~850 </a:t>
            </a:r>
            <a:r>
              <a:rPr lang="ru-RU" altLang="en-US" b="0" dirty="0" smtClean="0"/>
              <a:t>заявок на участие;</a:t>
            </a:r>
            <a:endParaRPr lang="en-US" altLang="en-US" b="0" dirty="0" smtClean="0"/>
          </a:p>
          <a:p>
            <a:pPr>
              <a:spcBef>
                <a:spcPct val="0"/>
              </a:spcBef>
            </a:pPr>
            <a:endParaRPr lang="en-US" altLang="en-US" b="0" dirty="0" smtClean="0"/>
          </a:p>
          <a:p>
            <a:pPr>
              <a:spcBef>
                <a:spcPct val="0"/>
              </a:spcBef>
            </a:pPr>
            <a:r>
              <a:rPr lang="ru-RU" altLang="en-US" b="0" dirty="0" smtClean="0"/>
              <a:t>Отобрано </a:t>
            </a:r>
            <a:r>
              <a:rPr lang="en-US" altLang="en-US" b="0" dirty="0" smtClean="0"/>
              <a:t>8 </a:t>
            </a:r>
            <a:r>
              <a:rPr lang="ru-RU" altLang="en-US" b="0" dirty="0" smtClean="0"/>
              <a:t>студентов;</a:t>
            </a:r>
            <a:endParaRPr lang="en-US" altLang="en-US" b="0" dirty="0" smtClean="0"/>
          </a:p>
          <a:p>
            <a:pPr>
              <a:spcBef>
                <a:spcPct val="0"/>
              </a:spcBef>
            </a:pPr>
            <a:endParaRPr lang="en-US" altLang="en-US" b="0" dirty="0" smtClean="0"/>
          </a:p>
          <a:p>
            <a:pPr>
              <a:spcBef>
                <a:spcPct val="0"/>
              </a:spcBef>
            </a:pPr>
            <a:r>
              <a:rPr lang="ru-RU" altLang="en-US" b="0" dirty="0" smtClean="0"/>
              <a:t>Студенты оказывают помощь в </a:t>
            </a:r>
            <a:r>
              <a:rPr lang="ru-RU" altLang="en-US" b="0" dirty="0" err="1" smtClean="0"/>
              <a:t>проведе-нии</a:t>
            </a:r>
            <a:r>
              <a:rPr lang="ru-RU" altLang="en-US" b="0" dirty="0" smtClean="0"/>
              <a:t> исследований.</a:t>
            </a:r>
            <a:endParaRPr lang="en-US" altLang="en-US" b="0" dirty="0" smtClean="0"/>
          </a:p>
        </p:txBody>
      </p:sp>
    </p:spTree>
    <p:extLst>
      <p:ext uri="{BB962C8B-B14F-4D97-AF65-F5344CB8AC3E}">
        <p14:creationId xmlns:p14="http://schemas.microsoft.com/office/powerpoint/2010/main" val="1304996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 (REU)</a:t>
            </a:r>
          </a:p>
        </p:txBody>
      </p:sp>
      <p:sp>
        <p:nvSpPr>
          <p:cNvPr id="5123" name="Rectangle 3"/>
          <p:cNvSpPr>
            <a:spLocks noGrp="1" noChangeArrowheads="1"/>
          </p:cNvSpPr>
          <p:nvPr>
            <p:ph type="body" idx="1"/>
          </p:nvPr>
        </p:nvSpPr>
        <p:spPr>
          <a:xfrm>
            <a:off x="114300" y="1981200"/>
            <a:ext cx="4305300" cy="2362200"/>
          </a:xfrm>
        </p:spPr>
        <p:txBody>
          <a:bodyPr/>
          <a:lstStyle/>
          <a:p>
            <a:pPr>
              <a:spcBef>
                <a:spcPct val="0"/>
              </a:spcBef>
            </a:pPr>
            <a:r>
              <a:rPr lang="en-US" altLang="en-US" sz="2600" b="0" dirty="0" smtClean="0"/>
              <a:t>One student will work with my research team</a:t>
            </a:r>
          </a:p>
          <a:p>
            <a:pPr>
              <a:spcBef>
                <a:spcPct val="0"/>
              </a:spcBef>
            </a:pPr>
            <a:endParaRPr lang="en-US" altLang="en-US" sz="2600" b="0" dirty="0"/>
          </a:p>
          <a:p>
            <a:pPr>
              <a:spcBef>
                <a:spcPct val="0"/>
              </a:spcBef>
            </a:pPr>
            <a:r>
              <a:rPr lang="en-US" altLang="en-US" sz="2600" b="0" dirty="0" smtClean="0"/>
              <a:t>Analyze GPS telemetry data we collected from golden eagles</a:t>
            </a:r>
          </a:p>
          <a:p>
            <a:pPr>
              <a:spcBef>
                <a:spcPct val="0"/>
              </a:spcBef>
            </a:pPr>
            <a:endParaRPr lang="en-US" altLang="en-US" sz="2600" b="0" dirty="0"/>
          </a:p>
          <a:p>
            <a:pPr>
              <a:spcBef>
                <a:spcPct val="0"/>
              </a:spcBef>
            </a:pPr>
            <a:r>
              <a:rPr lang="en-US" altLang="en-US" sz="2600" b="0" dirty="0" smtClean="0"/>
              <a:t>Work will involve GIS and statistical analyses</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860308" y="381000"/>
            <a:ext cx="428369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 </a:t>
            </a:r>
            <a:r>
              <a:rPr lang="en-US" altLang="en-US" dirty="0"/>
              <a:t>(</a:t>
            </a:r>
            <a:r>
              <a:rPr lang="en-US" altLang="en-US" i="1" dirty="0"/>
              <a:t>REU</a:t>
            </a:r>
            <a:r>
              <a:rPr lang="en-US" altLang="en-US" dirty="0"/>
              <a:t>)</a:t>
            </a:r>
          </a:p>
        </p:txBody>
      </p:sp>
      <p:sp>
        <p:nvSpPr>
          <p:cNvPr id="5" name="Rectangle 3"/>
          <p:cNvSpPr txBox="1">
            <a:spLocks noChangeArrowheads="1"/>
          </p:cNvSpPr>
          <p:nvPr/>
        </p:nvSpPr>
        <p:spPr bwMode="auto">
          <a:xfrm>
            <a:off x="4419600" y="1981200"/>
            <a:ext cx="463170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Только 1 студент будет работать в моей команде;</a:t>
            </a:r>
          </a:p>
          <a:p>
            <a:pPr marL="0" indent="0">
              <a:spcBef>
                <a:spcPct val="0"/>
              </a:spcBef>
              <a:buNone/>
            </a:pPr>
            <a:endParaRPr lang="en-US" altLang="en-US" sz="2600" b="0" dirty="0" smtClean="0"/>
          </a:p>
          <a:p>
            <a:pPr>
              <a:spcBef>
                <a:spcPct val="0"/>
              </a:spcBef>
            </a:pPr>
            <a:r>
              <a:rPr lang="ru-RU" altLang="en-US" sz="2600" b="0" dirty="0" smtClean="0"/>
              <a:t>Анализ телеметрических данных </a:t>
            </a:r>
            <a:r>
              <a:rPr lang="en-US" altLang="en-US" sz="2600" b="0" i="1" dirty="0" smtClean="0"/>
              <a:t>GPS</a:t>
            </a:r>
            <a:r>
              <a:rPr lang="ru-RU" altLang="en-US" sz="2600" b="0" dirty="0" smtClean="0"/>
              <a:t>, которые мы собрали по беркутам;</a:t>
            </a:r>
            <a:endParaRPr lang="en-US" altLang="en-US" sz="2600" b="0" dirty="0" smtClean="0"/>
          </a:p>
          <a:p>
            <a:pPr>
              <a:spcBef>
                <a:spcPct val="0"/>
              </a:spcBef>
            </a:pPr>
            <a:endParaRPr lang="en-US" altLang="en-US" sz="2600" b="0" dirty="0" smtClean="0"/>
          </a:p>
          <a:p>
            <a:pPr>
              <a:spcBef>
                <a:spcPct val="0"/>
              </a:spcBef>
            </a:pPr>
            <a:r>
              <a:rPr lang="ru-RU" altLang="en-US" sz="2600" b="0" dirty="0" smtClean="0"/>
              <a:t>ГИС-технологии и статистический анализ.</a:t>
            </a:r>
            <a:endParaRPr lang="en-US" altLang="en-US" sz="2600" b="0" dirty="0" smtClean="0"/>
          </a:p>
        </p:txBody>
      </p:sp>
    </p:spTree>
    <p:extLst>
      <p:ext uri="{BB962C8B-B14F-4D97-AF65-F5344CB8AC3E}">
        <p14:creationId xmlns:p14="http://schemas.microsoft.com/office/powerpoint/2010/main" val="2745530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66005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a:t>
            </a:r>
          </a:p>
        </p:txBody>
      </p:sp>
      <p:sp>
        <p:nvSpPr>
          <p:cNvPr id="5123" name="Rectangle 3"/>
          <p:cNvSpPr>
            <a:spLocks noGrp="1" noChangeArrowheads="1"/>
          </p:cNvSpPr>
          <p:nvPr>
            <p:ph type="body" idx="1"/>
          </p:nvPr>
        </p:nvSpPr>
        <p:spPr>
          <a:xfrm>
            <a:off x="114300" y="1981200"/>
            <a:ext cx="4152900" cy="2362200"/>
          </a:xfrm>
        </p:spPr>
        <p:txBody>
          <a:bodyPr/>
          <a:lstStyle/>
          <a:p>
            <a:pPr>
              <a:spcBef>
                <a:spcPct val="0"/>
              </a:spcBef>
            </a:pPr>
            <a:r>
              <a:rPr lang="en-US" altLang="en-US" sz="2600" b="0" dirty="0" smtClean="0"/>
              <a:t>Many universities have their own programs</a:t>
            </a:r>
          </a:p>
          <a:p>
            <a:pPr>
              <a:spcBef>
                <a:spcPct val="0"/>
              </a:spcBef>
            </a:pPr>
            <a:endParaRPr lang="en-US" altLang="en-US" sz="2600" b="0" dirty="0"/>
          </a:p>
          <a:p>
            <a:pPr>
              <a:spcBef>
                <a:spcPct val="0"/>
              </a:spcBef>
            </a:pPr>
            <a:r>
              <a:rPr lang="en-US" altLang="en-US" sz="2600" b="0" dirty="0" smtClean="0"/>
              <a:t>Many faculty have their own (cheap labor)</a:t>
            </a:r>
          </a:p>
          <a:p>
            <a:pPr>
              <a:spcBef>
                <a:spcPct val="0"/>
              </a:spcBef>
            </a:pPr>
            <a:endParaRPr lang="ru-RU" altLang="en-US" sz="2600" b="0" dirty="0" smtClean="0"/>
          </a:p>
          <a:p>
            <a:pPr marL="0" indent="0">
              <a:spcBef>
                <a:spcPct val="0"/>
              </a:spcBef>
              <a:buNone/>
            </a:pPr>
            <a:endParaRPr lang="en-US" altLang="en-US" sz="2600" b="0" dirty="0"/>
          </a:p>
          <a:p>
            <a:pPr>
              <a:spcBef>
                <a:spcPct val="0"/>
              </a:spcBef>
            </a:pPr>
            <a:r>
              <a:rPr lang="en-US" altLang="en-US" sz="2600" b="0" dirty="0" smtClean="0"/>
              <a:t>Many non-academic institutions have their own</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6863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a:t>
            </a:r>
            <a:endParaRPr lang="en-US" altLang="en-US" dirty="0" smtClean="0"/>
          </a:p>
        </p:txBody>
      </p:sp>
      <p:sp>
        <p:nvSpPr>
          <p:cNvPr id="5" name="Rectangle 3"/>
          <p:cNvSpPr txBox="1">
            <a:spLocks noChangeArrowheads="1"/>
          </p:cNvSpPr>
          <p:nvPr/>
        </p:nvSpPr>
        <p:spPr bwMode="auto">
          <a:xfrm>
            <a:off x="4419600" y="1981200"/>
            <a:ext cx="45339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Во многих вузах есть свои программы;</a:t>
            </a:r>
            <a:endParaRPr lang="en-US" altLang="en-US" sz="2600" b="0" dirty="0" smtClean="0"/>
          </a:p>
          <a:p>
            <a:pPr>
              <a:spcBef>
                <a:spcPct val="0"/>
              </a:spcBef>
            </a:pPr>
            <a:endParaRPr lang="en-US" altLang="en-US" sz="2600" b="0" dirty="0" smtClean="0"/>
          </a:p>
          <a:p>
            <a:pPr>
              <a:spcBef>
                <a:spcPct val="0"/>
              </a:spcBef>
            </a:pPr>
            <a:r>
              <a:rPr lang="ru-RU" altLang="en-US" sz="2600" b="0" dirty="0" smtClean="0"/>
              <a:t>Многие ученые ведут свои собственные программы</a:t>
            </a:r>
            <a:r>
              <a:rPr lang="en-US" altLang="en-US" sz="2600" b="0" dirty="0" smtClean="0"/>
              <a:t> (</a:t>
            </a:r>
            <a:r>
              <a:rPr lang="ru-RU" altLang="en-US" sz="2600" b="0" dirty="0" smtClean="0"/>
              <a:t>дешевая рабочая сила</a:t>
            </a:r>
            <a:r>
              <a:rPr lang="en-US" altLang="en-US" sz="2600" b="0" dirty="0" smtClean="0"/>
              <a:t>)</a:t>
            </a:r>
            <a:r>
              <a:rPr lang="ru-RU" altLang="en-US" sz="2600" b="0" dirty="0" smtClean="0"/>
              <a:t>;</a:t>
            </a:r>
            <a:endParaRPr lang="en-US" altLang="en-US" sz="2600" b="0" dirty="0" smtClean="0"/>
          </a:p>
          <a:p>
            <a:pPr>
              <a:spcBef>
                <a:spcPct val="0"/>
              </a:spcBef>
            </a:pPr>
            <a:r>
              <a:rPr lang="ru-RU" altLang="en-US" sz="2600" b="0" dirty="0" smtClean="0"/>
              <a:t>Во многих неакадемичес-ких учреждениях также есть подобные программы.</a:t>
            </a:r>
            <a:endParaRPr lang="en-US" altLang="en-US" sz="2600" b="0" dirty="0" smtClean="0"/>
          </a:p>
        </p:txBody>
      </p:sp>
    </p:spTree>
    <p:extLst>
      <p:ext uri="{BB962C8B-B14F-4D97-AF65-F5344CB8AC3E}">
        <p14:creationId xmlns:p14="http://schemas.microsoft.com/office/powerpoint/2010/main" val="1434231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a:t>
            </a:r>
          </a:p>
        </p:txBody>
      </p:sp>
      <p:sp>
        <p:nvSpPr>
          <p:cNvPr id="5123" name="Rectangle 3"/>
          <p:cNvSpPr>
            <a:spLocks noGrp="1" noChangeArrowheads="1"/>
          </p:cNvSpPr>
          <p:nvPr>
            <p:ph type="body" idx="1"/>
          </p:nvPr>
        </p:nvSpPr>
        <p:spPr>
          <a:xfrm>
            <a:off x="114300" y="1981200"/>
            <a:ext cx="4381500" cy="2362200"/>
          </a:xfrm>
        </p:spPr>
        <p:txBody>
          <a:bodyPr/>
          <a:lstStyle/>
          <a:p>
            <a:pPr>
              <a:spcBef>
                <a:spcPct val="0"/>
              </a:spcBef>
            </a:pPr>
            <a:r>
              <a:rPr lang="en-US" altLang="en-US" sz="2600" dirty="0" smtClean="0"/>
              <a:t>Example:</a:t>
            </a:r>
          </a:p>
          <a:p>
            <a:pPr>
              <a:spcBef>
                <a:spcPct val="0"/>
              </a:spcBef>
            </a:pPr>
            <a:r>
              <a:rPr lang="en-US" altLang="en-US" sz="2600" b="0" dirty="0" smtClean="0"/>
              <a:t>West Virginia University – Program in Wildlife and Fisheries</a:t>
            </a:r>
          </a:p>
          <a:p>
            <a:pPr>
              <a:spcBef>
                <a:spcPct val="0"/>
              </a:spcBef>
            </a:pPr>
            <a:endParaRPr lang="ru-RU" altLang="en-US" sz="2600" b="0" dirty="0" smtClean="0"/>
          </a:p>
          <a:p>
            <a:pPr>
              <a:spcBef>
                <a:spcPct val="0"/>
              </a:spcBef>
            </a:pPr>
            <a:endParaRPr lang="en-US" altLang="en-US" sz="2600" b="0" dirty="0"/>
          </a:p>
          <a:p>
            <a:pPr>
              <a:spcBef>
                <a:spcPct val="0"/>
              </a:spcBef>
            </a:pPr>
            <a:r>
              <a:rPr lang="en-US" altLang="en-US" sz="2600" b="0" dirty="0" smtClean="0"/>
              <a:t>“Capstone” project</a:t>
            </a:r>
          </a:p>
          <a:p>
            <a:pPr>
              <a:spcBef>
                <a:spcPct val="0"/>
              </a:spcBef>
            </a:pPr>
            <a:endParaRPr lang="en-US" altLang="en-US" sz="2600" b="0" dirty="0"/>
          </a:p>
          <a:p>
            <a:pPr>
              <a:spcBef>
                <a:spcPct val="0"/>
              </a:spcBef>
            </a:pPr>
            <a:r>
              <a:rPr lang="en-US" altLang="en-US" sz="2600" b="0" dirty="0" smtClean="0"/>
              <a:t>Junior year – write research plan</a:t>
            </a:r>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8768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a:t>
            </a:r>
            <a:endParaRPr lang="en-US" altLang="en-US" dirty="0"/>
          </a:p>
        </p:txBody>
      </p:sp>
      <p:sp>
        <p:nvSpPr>
          <p:cNvPr id="5" name="Rectangle 3"/>
          <p:cNvSpPr txBox="1">
            <a:spLocks noChangeArrowheads="1"/>
          </p:cNvSpPr>
          <p:nvPr/>
        </p:nvSpPr>
        <p:spPr bwMode="auto">
          <a:xfrm>
            <a:off x="4610100" y="1981200"/>
            <a:ext cx="43815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dirty="0" smtClean="0"/>
              <a:t>Пример</a:t>
            </a:r>
            <a:r>
              <a:rPr lang="en-US" altLang="en-US" sz="2600" dirty="0" smtClean="0"/>
              <a:t>:</a:t>
            </a:r>
          </a:p>
          <a:p>
            <a:pPr>
              <a:spcBef>
                <a:spcPct val="0"/>
              </a:spcBef>
            </a:pPr>
            <a:r>
              <a:rPr lang="ru-RU" altLang="en-US" sz="2600" b="0" dirty="0" smtClean="0"/>
              <a:t>Университет штата Западной Вирджиния</a:t>
            </a:r>
            <a:r>
              <a:rPr lang="en-US" altLang="en-US" sz="2600" b="0" dirty="0" smtClean="0"/>
              <a:t> – </a:t>
            </a:r>
            <a:r>
              <a:rPr lang="ru-RU" altLang="en-US" sz="2600" b="0" dirty="0" smtClean="0"/>
              <a:t>Программа по дикой природе и рыбным ресурсам;</a:t>
            </a:r>
            <a:endParaRPr lang="en-US" altLang="en-US" sz="2600" b="0" dirty="0" smtClean="0"/>
          </a:p>
          <a:p>
            <a:pPr>
              <a:spcBef>
                <a:spcPct val="0"/>
              </a:spcBef>
            </a:pPr>
            <a:r>
              <a:rPr lang="ru-RU" altLang="en-US" sz="2600" b="0" dirty="0" smtClean="0"/>
              <a:t>Проект (интенсивного обучения) «</a:t>
            </a:r>
            <a:r>
              <a:rPr lang="ru-RU" altLang="en-US" sz="2600" b="0" dirty="0" err="1" smtClean="0"/>
              <a:t>Капстоун</a:t>
            </a:r>
            <a:r>
              <a:rPr lang="ru-RU" altLang="en-US" sz="2600" b="0" dirty="0" smtClean="0"/>
              <a:t>»;</a:t>
            </a:r>
            <a:endParaRPr lang="en-US" altLang="en-US" sz="2600" b="0" dirty="0" smtClean="0"/>
          </a:p>
          <a:p>
            <a:pPr>
              <a:spcBef>
                <a:spcPct val="0"/>
              </a:spcBef>
            </a:pPr>
            <a:r>
              <a:rPr lang="ru-RU" altLang="en-US" sz="2600" b="0" dirty="0" smtClean="0"/>
              <a:t>3-й курс </a:t>
            </a:r>
            <a:r>
              <a:rPr lang="en-US" altLang="en-US" sz="2600" b="0" dirty="0" smtClean="0"/>
              <a:t>– </a:t>
            </a:r>
            <a:r>
              <a:rPr lang="ru-RU" altLang="en-US" sz="2600" b="0" dirty="0" smtClean="0"/>
              <a:t>написание плана исследования;</a:t>
            </a:r>
            <a:endParaRPr lang="en-US" altLang="en-US" sz="2600" b="0" dirty="0" smtClean="0"/>
          </a:p>
        </p:txBody>
      </p:sp>
    </p:spTree>
    <p:extLst>
      <p:ext uri="{BB962C8B-B14F-4D97-AF65-F5344CB8AC3E}">
        <p14:creationId xmlns:p14="http://schemas.microsoft.com/office/powerpoint/2010/main" val="2057759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Undergraduate programs</a:t>
            </a:r>
          </a:p>
        </p:txBody>
      </p:sp>
      <p:sp>
        <p:nvSpPr>
          <p:cNvPr id="5123" name="Rectangle 3"/>
          <p:cNvSpPr>
            <a:spLocks noGrp="1" noChangeArrowheads="1"/>
          </p:cNvSpPr>
          <p:nvPr>
            <p:ph type="body" idx="1"/>
          </p:nvPr>
        </p:nvSpPr>
        <p:spPr>
          <a:xfrm>
            <a:off x="114300" y="1981200"/>
            <a:ext cx="4076700" cy="2362200"/>
          </a:xfrm>
        </p:spPr>
        <p:txBody>
          <a:bodyPr/>
          <a:lstStyle/>
          <a:p>
            <a:pPr>
              <a:spcBef>
                <a:spcPct val="0"/>
              </a:spcBef>
            </a:pPr>
            <a:r>
              <a:rPr lang="en-US" altLang="en-US" b="0" dirty="0" smtClean="0"/>
              <a:t>Summer – junior/senior year – collect data</a:t>
            </a:r>
          </a:p>
          <a:p>
            <a:pPr>
              <a:spcBef>
                <a:spcPct val="0"/>
              </a:spcBef>
            </a:pPr>
            <a:endParaRPr lang="en-US" altLang="en-US" b="0" dirty="0"/>
          </a:p>
          <a:p>
            <a:pPr>
              <a:spcBef>
                <a:spcPct val="0"/>
              </a:spcBef>
            </a:pPr>
            <a:r>
              <a:rPr lang="en-US" altLang="en-US" b="0" dirty="0" smtClean="0"/>
              <a:t>Senior year – write up research project</a:t>
            </a:r>
          </a:p>
          <a:p>
            <a:pPr>
              <a:spcBef>
                <a:spcPct val="0"/>
              </a:spcBef>
            </a:pPr>
            <a:endParaRPr lang="en-US" altLang="en-US" b="0" dirty="0"/>
          </a:p>
          <a:p>
            <a:pPr>
              <a:spcBef>
                <a:spcPct val="0"/>
              </a:spcBef>
            </a:pPr>
            <a:r>
              <a:rPr lang="en-US" altLang="en-US" b="0" dirty="0" smtClean="0"/>
              <a:t>Present research at symposium</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2"/>
          <p:cNvSpPr txBox="1">
            <a:spLocks noChangeArrowheads="1"/>
          </p:cNvSpPr>
          <p:nvPr/>
        </p:nvSpPr>
        <p:spPr bwMode="auto">
          <a:xfrm>
            <a:off x="48768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a:t>
            </a:r>
            <a:endParaRPr lang="en-US" altLang="en-US" dirty="0"/>
          </a:p>
        </p:txBody>
      </p:sp>
      <p:sp>
        <p:nvSpPr>
          <p:cNvPr id="5" name="Rectangle 3"/>
          <p:cNvSpPr txBox="1">
            <a:spLocks noChangeArrowheads="1"/>
          </p:cNvSpPr>
          <p:nvPr/>
        </p:nvSpPr>
        <p:spPr bwMode="auto">
          <a:xfrm>
            <a:off x="4610100" y="1981200"/>
            <a:ext cx="40767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Летом </a:t>
            </a:r>
            <a:r>
              <a:rPr lang="en-US" altLang="en-US" b="0" dirty="0" smtClean="0"/>
              <a:t>– </a:t>
            </a:r>
            <a:r>
              <a:rPr lang="ru-RU" altLang="en-US" b="0" dirty="0" smtClean="0"/>
              <a:t>3-4-й курсы</a:t>
            </a:r>
            <a:r>
              <a:rPr lang="en-US" altLang="en-US" b="0" dirty="0" smtClean="0"/>
              <a:t> – </a:t>
            </a:r>
            <a:r>
              <a:rPr lang="ru-RU" altLang="en-US" b="0" dirty="0" smtClean="0"/>
              <a:t>сбор данных;</a:t>
            </a:r>
            <a:endParaRPr lang="en-US" altLang="en-US" b="0" dirty="0" smtClean="0"/>
          </a:p>
          <a:p>
            <a:pPr>
              <a:spcBef>
                <a:spcPct val="0"/>
              </a:spcBef>
            </a:pPr>
            <a:endParaRPr lang="en-US" altLang="en-US" b="0" dirty="0" smtClean="0"/>
          </a:p>
          <a:p>
            <a:pPr>
              <a:spcBef>
                <a:spcPct val="0"/>
              </a:spcBef>
            </a:pPr>
            <a:r>
              <a:rPr lang="ru-RU" altLang="en-US" b="0" dirty="0" smtClean="0"/>
              <a:t>4-й курс </a:t>
            </a:r>
            <a:r>
              <a:rPr lang="en-US" altLang="en-US" b="0" dirty="0" smtClean="0"/>
              <a:t>– </a:t>
            </a:r>
            <a:r>
              <a:rPr lang="ru-RU" altLang="en-US" b="0" dirty="0" smtClean="0"/>
              <a:t>написание научно-</a:t>
            </a:r>
            <a:r>
              <a:rPr lang="ru-RU" altLang="en-US" b="0" dirty="0" err="1" smtClean="0"/>
              <a:t>исследова</a:t>
            </a:r>
            <a:r>
              <a:rPr lang="ru-RU" altLang="en-US" b="0" dirty="0" smtClean="0"/>
              <a:t>-</a:t>
            </a:r>
            <a:r>
              <a:rPr lang="ru-RU" altLang="en-US" b="0" dirty="0" err="1" smtClean="0"/>
              <a:t>тельской</a:t>
            </a:r>
            <a:r>
              <a:rPr lang="ru-RU" altLang="en-US" b="0" dirty="0" smtClean="0"/>
              <a:t> работы;</a:t>
            </a:r>
            <a:endParaRPr lang="en-US" altLang="en-US" b="0" dirty="0" smtClean="0"/>
          </a:p>
          <a:p>
            <a:pPr>
              <a:spcBef>
                <a:spcPct val="0"/>
              </a:spcBef>
            </a:pPr>
            <a:endParaRPr lang="en-US" altLang="en-US" b="0" dirty="0" smtClean="0"/>
          </a:p>
          <a:p>
            <a:pPr>
              <a:spcBef>
                <a:spcPct val="0"/>
              </a:spcBef>
            </a:pPr>
            <a:r>
              <a:rPr lang="ru-RU" altLang="en-US" b="0" dirty="0" smtClean="0"/>
              <a:t>Доклад по </a:t>
            </a:r>
            <a:r>
              <a:rPr lang="ru-RU" altLang="en-US" b="0" dirty="0" err="1" smtClean="0"/>
              <a:t>исследо-ванию</a:t>
            </a:r>
            <a:r>
              <a:rPr lang="ru-RU" altLang="en-US" b="0" dirty="0" smtClean="0"/>
              <a:t> на научном симпозиуме.</a:t>
            </a:r>
            <a:endParaRPr lang="en-US" altLang="en-US" b="0" dirty="0" smtClean="0"/>
          </a:p>
        </p:txBody>
      </p:sp>
    </p:spTree>
    <p:extLst>
      <p:ext uri="{BB962C8B-B14F-4D97-AF65-F5344CB8AC3E}">
        <p14:creationId xmlns:p14="http://schemas.microsoft.com/office/powerpoint/2010/main" val="313164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E 11 Adult in flight_Tersec_113_1379_m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01600"/>
            <a:ext cx="10591800"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a:xfrm>
            <a:off x="342900" y="5094198"/>
            <a:ext cx="8458200" cy="1200329"/>
          </a:xfrm>
          <a:noFill/>
        </p:spPr>
        <p:txBody>
          <a:bodyPr>
            <a:spAutoFit/>
          </a:bodyPr>
          <a:lstStyle/>
          <a:p>
            <a:pPr eaLnBrk="1" hangingPunct="1"/>
            <a:r>
              <a:rPr lang="en-US" altLang="en-US" sz="3600" b="1" dirty="0" smtClean="0">
                <a:solidFill>
                  <a:schemeClr val="tx1"/>
                </a:solidFill>
                <a:latin typeface="Arial" panose="020B0604020202020204" pitchFamily="34" charset="0"/>
              </a:rPr>
              <a:t/>
            </a:r>
            <a:br>
              <a:rPr lang="en-US" altLang="en-US" sz="3600" b="1" dirty="0" smtClean="0">
                <a:solidFill>
                  <a:schemeClr val="tx1"/>
                </a:solidFill>
                <a:latin typeface="Arial" panose="020B0604020202020204" pitchFamily="34" charset="0"/>
              </a:rPr>
            </a:br>
            <a:endParaRPr lang="en-US" altLang="en-US" sz="3600" b="1" i="1" u="sng"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967264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4038600" cy="1143000"/>
          </a:xfrm>
        </p:spPr>
        <p:txBody>
          <a:bodyPr/>
          <a:lstStyle/>
          <a:p>
            <a:r>
              <a:rPr lang="en-US" altLang="en-US" dirty="0" smtClean="0"/>
              <a:t>Undergraduate programs</a:t>
            </a:r>
          </a:p>
        </p:txBody>
      </p:sp>
      <p:sp>
        <p:nvSpPr>
          <p:cNvPr id="5123" name="Rectangle 3"/>
          <p:cNvSpPr>
            <a:spLocks noGrp="1" noChangeArrowheads="1"/>
          </p:cNvSpPr>
          <p:nvPr>
            <p:ph type="body" idx="1"/>
          </p:nvPr>
        </p:nvSpPr>
        <p:spPr>
          <a:xfrm>
            <a:off x="114300" y="1600200"/>
            <a:ext cx="4305300" cy="2362200"/>
          </a:xfrm>
        </p:spPr>
        <p:txBody>
          <a:bodyPr/>
          <a:lstStyle/>
          <a:p>
            <a:pPr>
              <a:spcBef>
                <a:spcPct val="0"/>
              </a:spcBef>
            </a:pPr>
            <a:r>
              <a:rPr lang="en-US" altLang="en-US" sz="2600" dirty="0" smtClean="0"/>
              <a:t>Example:</a:t>
            </a:r>
          </a:p>
          <a:p>
            <a:pPr>
              <a:spcBef>
                <a:spcPct val="0"/>
              </a:spcBef>
            </a:pPr>
            <a:r>
              <a:rPr lang="en-US" altLang="en-US" sz="2600" b="0" dirty="0" smtClean="0"/>
              <a:t>Katzner undergraduate research project at Oberlin College</a:t>
            </a:r>
            <a:endParaRPr lang="ru-RU" altLang="en-US" sz="2600" b="0" dirty="0" smtClean="0"/>
          </a:p>
          <a:p>
            <a:pPr>
              <a:spcBef>
                <a:spcPct val="0"/>
              </a:spcBef>
            </a:pPr>
            <a:r>
              <a:rPr lang="en-US" altLang="en-US" sz="2600" b="0" dirty="0" smtClean="0"/>
              <a:t>student sought out faculty</a:t>
            </a:r>
          </a:p>
          <a:p>
            <a:pPr>
              <a:spcBef>
                <a:spcPct val="0"/>
              </a:spcBef>
            </a:pPr>
            <a:r>
              <a:rPr lang="en-US" altLang="en-US" sz="2600" b="0" dirty="0" smtClean="0"/>
              <a:t>focus on parasitoid wasps as part of established faculty research program</a:t>
            </a:r>
          </a:p>
          <a:p>
            <a:pPr>
              <a:spcBef>
                <a:spcPct val="0"/>
              </a:spcBef>
            </a:pPr>
            <a:r>
              <a:rPr lang="en-US" altLang="en-US" sz="2600" b="0" dirty="0" smtClean="0"/>
              <a:t>faculty guided all aspects</a:t>
            </a:r>
          </a:p>
          <a:p>
            <a:pPr>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a:p>
            <a:pPr lvl="1">
              <a:spcBef>
                <a:spcPct val="0"/>
              </a:spcBef>
            </a:pPr>
            <a:endParaRPr lang="en-US" altLang="en-US" sz="2600" b="0" dirty="0" smtClean="0"/>
          </a:p>
        </p:txBody>
      </p:sp>
      <p:sp>
        <p:nvSpPr>
          <p:cNvPr id="4" name="Rectangle 2"/>
          <p:cNvSpPr txBox="1">
            <a:spLocks noChangeArrowheads="1"/>
          </p:cNvSpPr>
          <p:nvPr/>
        </p:nvSpPr>
        <p:spPr bwMode="auto">
          <a:xfrm>
            <a:off x="4867133" y="3048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Бакалаврские программы</a:t>
            </a:r>
            <a:endParaRPr lang="en-US" altLang="en-US" dirty="0"/>
          </a:p>
        </p:txBody>
      </p:sp>
      <p:sp>
        <p:nvSpPr>
          <p:cNvPr id="5" name="Rectangle 3"/>
          <p:cNvSpPr txBox="1">
            <a:spLocks noChangeArrowheads="1"/>
          </p:cNvSpPr>
          <p:nvPr/>
        </p:nvSpPr>
        <p:spPr bwMode="auto">
          <a:xfrm>
            <a:off x="4419600" y="1600200"/>
            <a:ext cx="463853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dirty="0" smtClean="0"/>
              <a:t>Пример</a:t>
            </a:r>
            <a:r>
              <a:rPr lang="en-US" altLang="en-US" sz="2600" dirty="0" smtClean="0"/>
              <a:t>:</a:t>
            </a:r>
          </a:p>
          <a:p>
            <a:pPr>
              <a:spcBef>
                <a:spcPct val="0"/>
              </a:spcBef>
            </a:pPr>
            <a:r>
              <a:rPr lang="ru-RU" altLang="en-US" sz="2600" b="0" dirty="0" smtClean="0"/>
              <a:t>Бакалаврское </a:t>
            </a:r>
            <a:r>
              <a:rPr lang="ru-RU" altLang="en-US" sz="2600" b="0" dirty="0" err="1" smtClean="0"/>
              <a:t>исследова-ние</a:t>
            </a:r>
            <a:r>
              <a:rPr lang="ru-RU" altLang="en-US" sz="2600" b="0" dirty="0" smtClean="0"/>
              <a:t> </a:t>
            </a:r>
            <a:r>
              <a:rPr lang="ru-RU" altLang="en-US" sz="2600" b="0" dirty="0" err="1" smtClean="0"/>
              <a:t>Кацнера</a:t>
            </a:r>
            <a:r>
              <a:rPr lang="ru-RU" altLang="en-US" sz="2600" b="0" dirty="0" smtClean="0"/>
              <a:t> в </a:t>
            </a:r>
            <a:r>
              <a:rPr lang="ru-RU" altLang="en-US" sz="2600" b="0" dirty="0" err="1" smtClean="0"/>
              <a:t>Оберлин-ском</a:t>
            </a:r>
            <a:r>
              <a:rPr lang="ru-RU" altLang="en-US" sz="2600" b="0" dirty="0" smtClean="0"/>
              <a:t> колледже;</a:t>
            </a:r>
            <a:endParaRPr lang="en-US" altLang="en-US" sz="2600" b="0" dirty="0" smtClean="0"/>
          </a:p>
          <a:p>
            <a:pPr>
              <a:spcBef>
                <a:spcPct val="0"/>
              </a:spcBef>
            </a:pPr>
            <a:r>
              <a:rPr lang="ru-RU" altLang="en-US" sz="2600" b="0" dirty="0" smtClean="0"/>
              <a:t>студент нашел ученых;</a:t>
            </a:r>
            <a:endParaRPr lang="en-US" altLang="en-US" sz="2600" b="0" dirty="0" smtClean="0"/>
          </a:p>
          <a:p>
            <a:pPr>
              <a:spcBef>
                <a:spcPct val="0"/>
              </a:spcBef>
            </a:pPr>
            <a:r>
              <a:rPr lang="ru-RU" altLang="en-US" sz="2600" b="0" dirty="0" smtClean="0"/>
              <a:t>предмет – осы-</a:t>
            </a:r>
            <a:r>
              <a:rPr lang="ru-RU" altLang="en-US" sz="2600" b="0" dirty="0" err="1" smtClean="0"/>
              <a:t>паразитои</a:t>
            </a:r>
            <a:r>
              <a:rPr lang="ru-RU" altLang="en-US" sz="2600" b="0" dirty="0" smtClean="0"/>
              <a:t>-</a:t>
            </a:r>
            <a:r>
              <a:rPr lang="ru-RU" altLang="en-US" sz="2600" b="0" dirty="0" err="1" smtClean="0"/>
              <a:t>ды</a:t>
            </a:r>
            <a:r>
              <a:rPr lang="ru-RU" altLang="en-US" sz="2600" b="0" dirty="0" smtClean="0"/>
              <a:t> в рамках действующей научно-исследователь-</a:t>
            </a:r>
            <a:r>
              <a:rPr lang="ru-RU" altLang="en-US" sz="2600" b="0" dirty="0" err="1" smtClean="0"/>
              <a:t>ской</a:t>
            </a:r>
            <a:r>
              <a:rPr lang="ru-RU" altLang="en-US" sz="2600" b="0" dirty="0" smtClean="0"/>
              <a:t> программы;</a:t>
            </a:r>
            <a:endParaRPr lang="en-US" altLang="en-US" sz="2600" b="0" dirty="0" smtClean="0"/>
          </a:p>
          <a:p>
            <a:pPr>
              <a:spcBef>
                <a:spcPct val="0"/>
              </a:spcBef>
            </a:pPr>
            <a:r>
              <a:rPr lang="ru-RU" altLang="en-US" sz="2600" b="0" dirty="0" smtClean="0"/>
              <a:t>преподаватели </a:t>
            </a:r>
            <a:r>
              <a:rPr lang="ru-RU" altLang="en-US" sz="2600" b="0" dirty="0" err="1" smtClean="0"/>
              <a:t>руково-дили</a:t>
            </a:r>
            <a:r>
              <a:rPr lang="ru-RU" altLang="en-US" sz="2600" b="0" dirty="0" smtClean="0"/>
              <a:t> всеми аспектами исследования.</a:t>
            </a:r>
            <a:endParaRPr lang="en-US" altLang="en-US" sz="2600" b="0" dirty="0" smtClean="0"/>
          </a:p>
        </p:txBody>
      </p:sp>
    </p:spTree>
    <p:extLst>
      <p:ext uri="{BB962C8B-B14F-4D97-AF65-F5344CB8AC3E}">
        <p14:creationId xmlns:p14="http://schemas.microsoft.com/office/powerpoint/2010/main" val="3739598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0175" y="1152525"/>
            <a:ext cx="6343650" cy="4552950"/>
          </a:xfrm>
          <a:prstGeom prst="rect">
            <a:avLst/>
          </a:prstGeom>
        </p:spPr>
      </p:pic>
    </p:spTree>
    <p:extLst>
      <p:ext uri="{BB962C8B-B14F-4D97-AF65-F5344CB8AC3E}">
        <p14:creationId xmlns:p14="http://schemas.microsoft.com/office/powerpoint/2010/main" val="2460690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Graduate programs </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5" y="1981200"/>
            <a:ext cx="39909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t>Graduate education in USA = research apprentice</a:t>
            </a:r>
          </a:p>
          <a:p>
            <a:pPr>
              <a:spcBef>
                <a:spcPct val="0"/>
              </a:spcBef>
            </a:pPr>
            <a:endParaRPr lang="en-US" altLang="en-US" b="0" dirty="0"/>
          </a:p>
          <a:p>
            <a:pPr>
              <a:spcBef>
                <a:spcPct val="0"/>
              </a:spcBef>
            </a:pPr>
            <a:r>
              <a:rPr lang="en-US" altLang="en-US" b="0" dirty="0" smtClean="0"/>
              <a:t>Two ways it can happen</a:t>
            </a:r>
          </a:p>
          <a:p>
            <a:pPr lvl="1">
              <a:spcBef>
                <a:spcPct val="0"/>
              </a:spcBef>
            </a:pPr>
            <a:r>
              <a:rPr lang="en-US" altLang="en-US" b="0" dirty="0" smtClean="0"/>
              <a:t>faculty-chosen project</a:t>
            </a:r>
          </a:p>
          <a:p>
            <a:pPr lvl="1">
              <a:spcBef>
                <a:spcPct val="0"/>
              </a:spcBef>
            </a:pPr>
            <a:r>
              <a:rPr lang="en-US" altLang="en-US" b="0" dirty="0" smtClean="0"/>
              <a:t>student-chosen project</a:t>
            </a:r>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5" name="Rectangle 2"/>
          <p:cNvSpPr txBox="1">
            <a:spLocks noChangeArrowheads="1"/>
          </p:cNvSpPr>
          <p:nvPr/>
        </p:nvSpPr>
        <p:spPr bwMode="auto">
          <a:xfrm>
            <a:off x="4707482"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Аспирантские программы</a:t>
            </a:r>
            <a:endParaRPr lang="en-US" altLang="en-US" dirty="0" smtClean="0"/>
          </a:p>
        </p:txBody>
      </p:sp>
      <p:sp>
        <p:nvSpPr>
          <p:cNvPr id="6" name="Rectangle 3"/>
          <p:cNvSpPr txBox="1">
            <a:spLocks noChangeArrowheads="1"/>
          </p:cNvSpPr>
          <p:nvPr/>
        </p:nvSpPr>
        <p:spPr bwMode="auto">
          <a:xfrm>
            <a:off x="4450307" y="1981200"/>
            <a:ext cx="42957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t>Послевузовское образование в США</a:t>
            </a:r>
            <a:r>
              <a:rPr lang="en-US" altLang="en-US" b="0" dirty="0" smtClean="0"/>
              <a:t> = </a:t>
            </a:r>
            <a:r>
              <a:rPr lang="ru-RU" altLang="en-US" b="0" dirty="0" smtClean="0"/>
              <a:t>научные стажировки;</a:t>
            </a:r>
            <a:endParaRPr lang="en-US" altLang="en-US" b="0" dirty="0" smtClean="0"/>
          </a:p>
          <a:p>
            <a:pPr>
              <a:spcBef>
                <a:spcPct val="0"/>
              </a:spcBef>
            </a:pPr>
            <a:endParaRPr lang="en-US" altLang="en-US" b="0" dirty="0"/>
          </a:p>
          <a:p>
            <a:pPr>
              <a:spcBef>
                <a:spcPct val="0"/>
              </a:spcBef>
            </a:pPr>
            <a:r>
              <a:rPr lang="ru-RU" altLang="en-US" b="0" dirty="0" smtClean="0"/>
              <a:t>2 варианта:</a:t>
            </a:r>
            <a:endParaRPr lang="en-US" altLang="en-US" b="0" dirty="0" smtClean="0"/>
          </a:p>
          <a:p>
            <a:pPr lvl="1">
              <a:spcBef>
                <a:spcPct val="0"/>
              </a:spcBef>
            </a:pPr>
            <a:r>
              <a:rPr lang="ru-RU" altLang="en-US" b="0" dirty="0" smtClean="0"/>
              <a:t>проект выбирается преподавателями;</a:t>
            </a:r>
            <a:endParaRPr lang="en-US" altLang="en-US" b="0" dirty="0" smtClean="0"/>
          </a:p>
          <a:p>
            <a:pPr lvl="1">
              <a:spcBef>
                <a:spcPct val="0"/>
              </a:spcBef>
            </a:pPr>
            <a:r>
              <a:rPr lang="ru-RU" altLang="en-US" b="0" dirty="0" smtClean="0"/>
              <a:t>проект </a:t>
            </a:r>
            <a:r>
              <a:rPr lang="ru-RU" altLang="en-US" b="0" dirty="0"/>
              <a:t>выбирается </a:t>
            </a:r>
            <a:r>
              <a:rPr lang="ru-RU" altLang="en-US" b="0" dirty="0" smtClean="0"/>
              <a:t>студентами.</a:t>
            </a:r>
            <a:endParaRPr lang="en-US" altLang="en-US" b="0" dirty="0" smtClean="0"/>
          </a:p>
        </p:txBody>
      </p:sp>
    </p:spTree>
    <p:extLst>
      <p:ext uri="{BB962C8B-B14F-4D97-AF65-F5344CB8AC3E}">
        <p14:creationId xmlns:p14="http://schemas.microsoft.com/office/powerpoint/2010/main" val="2808921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4038600" cy="1143000"/>
          </a:xfrm>
        </p:spPr>
        <p:txBody>
          <a:bodyPr/>
          <a:lstStyle/>
          <a:p>
            <a:r>
              <a:rPr lang="en-US" altLang="en-US" dirty="0" smtClean="0"/>
              <a:t>Graduate programs </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5" y="1295400"/>
            <a:ext cx="4143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Faculty-chosen project</a:t>
            </a:r>
            <a:endParaRPr lang="ru-RU" altLang="en-US" b="0" dirty="0" smtClean="0">
              <a:solidFill>
                <a:srgbClr val="FFFFFF"/>
              </a:solidFill>
            </a:endParaRPr>
          </a:p>
          <a:p>
            <a:pPr lvl="1">
              <a:spcBef>
                <a:spcPct val="0"/>
              </a:spcBef>
            </a:pPr>
            <a:r>
              <a:rPr lang="en-US" altLang="en-US" b="0" dirty="0" smtClean="0">
                <a:solidFill>
                  <a:srgbClr val="FFFFFF"/>
                </a:solidFill>
              </a:rPr>
              <a:t>more common</a:t>
            </a:r>
          </a:p>
          <a:p>
            <a:pPr lvl="1">
              <a:spcBef>
                <a:spcPct val="0"/>
              </a:spcBef>
            </a:pPr>
            <a:r>
              <a:rPr lang="en-US" altLang="en-US" b="0" dirty="0" smtClean="0">
                <a:solidFill>
                  <a:srgbClr val="FFFFFF"/>
                </a:solidFill>
              </a:rPr>
              <a:t>admission dependent upon funding</a:t>
            </a:r>
          </a:p>
          <a:p>
            <a:pPr lvl="1">
              <a:spcBef>
                <a:spcPct val="0"/>
              </a:spcBef>
            </a:pPr>
            <a:r>
              <a:rPr lang="en-US" altLang="en-US" b="0" dirty="0" smtClean="0">
                <a:solidFill>
                  <a:srgbClr val="FFFFFF"/>
                </a:solidFill>
              </a:rPr>
              <a:t>funding usually grant to faculty</a:t>
            </a:r>
          </a:p>
          <a:p>
            <a:pPr lvl="1">
              <a:spcBef>
                <a:spcPct val="0"/>
              </a:spcBef>
            </a:pPr>
            <a:r>
              <a:rPr lang="en-US" altLang="en-US" b="0" dirty="0" smtClean="0">
                <a:solidFill>
                  <a:srgbClr val="FFFFFF"/>
                </a:solidFill>
              </a:rPr>
              <a:t>faculty provide broad goals</a:t>
            </a:r>
          </a:p>
          <a:p>
            <a:pPr lvl="1">
              <a:spcBef>
                <a:spcPct val="0"/>
              </a:spcBef>
            </a:pPr>
            <a:r>
              <a:rPr lang="en-US" altLang="en-US" b="0" dirty="0" smtClean="0">
                <a:solidFill>
                  <a:srgbClr val="FFFFFF"/>
                </a:solidFill>
              </a:rPr>
              <a:t>faculty often provide detailed instructions </a:t>
            </a:r>
          </a:p>
          <a:p>
            <a:pPr lvl="1">
              <a:spcBef>
                <a:spcPct val="0"/>
              </a:spcBef>
            </a:pPr>
            <a:r>
              <a:rPr lang="en-US" altLang="en-US" b="0" dirty="0" smtClean="0">
                <a:solidFill>
                  <a:srgbClr val="FFFFFF"/>
                </a:solidFill>
              </a:rPr>
              <a:t>faculty supervise &amp; advise</a:t>
            </a: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
        <p:nvSpPr>
          <p:cNvPr id="5" name="Rectangle 2"/>
          <p:cNvSpPr txBox="1">
            <a:spLocks noChangeArrowheads="1"/>
          </p:cNvSpPr>
          <p:nvPr/>
        </p:nvSpPr>
        <p:spPr bwMode="auto">
          <a:xfrm>
            <a:off x="4810125" y="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Аспирантские программы</a:t>
            </a:r>
            <a:endParaRPr lang="en-US" altLang="en-US" dirty="0"/>
          </a:p>
        </p:txBody>
      </p:sp>
      <p:sp>
        <p:nvSpPr>
          <p:cNvPr id="6" name="Rectangle 3"/>
          <p:cNvSpPr txBox="1">
            <a:spLocks noChangeArrowheads="1"/>
          </p:cNvSpPr>
          <p:nvPr/>
        </p:nvSpPr>
        <p:spPr bwMode="auto">
          <a:xfrm>
            <a:off x="4419600" y="1295400"/>
            <a:ext cx="45815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Выбор проектов преподавателями –  </a:t>
            </a:r>
            <a:endParaRPr lang="en-US" altLang="en-US" b="0" dirty="0" smtClean="0">
              <a:solidFill>
                <a:srgbClr val="FFFFFF"/>
              </a:solidFill>
            </a:endParaRPr>
          </a:p>
          <a:p>
            <a:pPr lvl="1">
              <a:spcBef>
                <a:spcPct val="0"/>
              </a:spcBef>
            </a:pPr>
            <a:r>
              <a:rPr lang="ru-RU" altLang="en-US" b="0" dirty="0" smtClean="0">
                <a:solidFill>
                  <a:srgbClr val="FFFFFF"/>
                </a:solidFill>
              </a:rPr>
              <a:t>более распространен;</a:t>
            </a:r>
            <a:endParaRPr lang="en-US" altLang="en-US" b="0" dirty="0" smtClean="0">
              <a:solidFill>
                <a:srgbClr val="FFFFFF"/>
              </a:solidFill>
            </a:endParaRPr>
          </a:p>
          <a:p>
            <a:pPr lvl="1">
              <a:spcBef>
                <a:spcPct val="0"/>
              </a:spcBef>
            </a:pPr>
            <a:r>
              <a:rPr lang="ru-RU" altLang="en-US" b="0" dirty="0" smtClean="0">
                <a:solidFill>
                  <a:srgbClr val="FFFFFF"/>
                </a:solidFill>
              </a:rPr>
              <a:t>участие зависит от финансирования;</a:t>
            </a:r>
            <a:endParaRPr lang="en-US" altLang="en-US" b="0" dirty="0" smtClean="0">
              <a:solidFill>
                <a:srgbClr val="FFFFFF"/>
              </a:solidFill>
            </a:endParaRPr>
          </a:p>
          <a:p>
            <a:pPr lvl="1">
              <a:spcBef>
                <a:spcPct val="0"/>
              </a:spcBef>
            </a:pPr>
            <a:r>
              <a:rPr lang="ru-RU" altLang="en-US" b="0" dirty="0" smtClean="0">
                <a:solidFill>
                  <a:srgbClr val="FFFFFF"/>
                </a:solidFill>
              </a:rPr>
              <a:t>обычно средства </a:t>
            </a:r>
            <a:r>
              <a:rPr lang="ru-RU" altLang="en-US" b="0" dirty="0" err="1" smtClean="0">
                <a:solidFill>
                  <a:srgbClr val="FFFFFF"/>
                </a:solidFill>
              </a:rPr>
              <a:t>выде-ляются</a:t>
            </a:r>
            <a:r>
              <a:rPr lang="ru-RU" altLang="en-US" b="0" dirty="0" smtClean="0">
                <a:solidFill>
                  <a:srgbClr val="FFFFFF"/>
                </a:solidFill>
              </a:rPr>
              <a:t> преподавателям;</a:t>
            </a:r>
            <a:endParaRPr lang="en-US" altLang="en-US" b="0" dirty="0" smtClean="0">
              <a:solidFill>
                <a:srgbClr val="FFFFFF"/>
              </a:solidFill>
            </a:endParaRPr>
          </a:p>
          <a:p>
            <a:pPr lvl="1">
              <a:spcBef>
                <a:spcPct val="0"/>
              </a:spcBef>
            </a:pPr>
            <a:r>
              <a:rPr lang="ru-RU" altLang="en-US" b="0" dirty="0" smtClean="0">
                <a:solidFill>
                  <a:srgbClr val="FFFFFF"/>
                </a:solidFill>
              </a:rPr>
              <a:t>ученые устанавливают широкие цели;</a:t>
            </a:r>
            <a:endParaRPr lang="en-US" altLang="en-US" b="0" dirty="0" smtClean="0">
              <a:solidFill>
                <a:srgbClr val="FFFFFF"/>
              </a:solidFill>
            </a:endParaRPr>
          </a:p>
          <a:p>
            <a:pPr lvl="1">
              <a:spcBef>
                <a:spcPct val="0"/>
              </a:spcBef>
            </a:pPr>
            <a:r>
              <a:rPr lang="ru-RU" altLang="en-US" b="0" dirty="0" smtClean="0">
                <a:solidFill>
                  <a:srgbClr val="FFFFFF"/>
                </a:solidFill>
              </a:rPr>
              <a:t>ученые часто детально инструктируют студен-</a:t>
            </a:r>
            <a:r>
              <a:rPr lang="ru-RU" altLang="en-US" b="0" dirty="0" err="1" smtClean="0">
                <a:solidFill>
                  <a:srgbClr val="FFFFFF"/>
                </a:solidFill>
              </a:rPr>
              <a:t>тов</a:t>
            </a:r>
            <a:r>
              <a:rPr lang="ru-RU" altLang="en-US" b="0" dirty="0" smtClean="0">
                <a:solidFill>
                  <a:srgbClr val="FFFFFF"/>
                </a:solidFill>
              </a:rPr>
              <a:t>;</a:t>
            </a:r>
            <a:r>
              <a:rPr lang="en-US" altLang="en-US" b="0" dirty="0" smtClean="0">
                <a:solidFill>
                  <a:srgbClr val="FFFFFF"/>
                </a:solidFill>
              </a:rPr>
              <a:t> </a:t>
            </a:r>
          </a:p>
          <a:p>
            <a:pPr lvl="1">
              <a:spcBef>
                <a:spcPct val="0"/>
              </a:spcBef>
            </a:pPr>
            <a:r>
              <a:rPr lang="ru-RU" altLang="en-US" b="0" dirty="0" smtClean="0">
                <a:solidFill>
                  <a:srgbClr val="FFFFFF"/>
                </a:solidFill>
              </a:rPr>
              <a:t>ученые руководят и консультируют.</a:t>
            </a:r>
            <a:endParaRPr lang="en-US" altLang="en-US" b="0" dirty="0" smtClean="0">
              <a:solidFill>
                <a:srgbClr val="FFFFFF"/>
              </a:solidFill>
            </a:endParaRPr>
          </a:p>
        </p:txBody>
      </p:sp>
    </p:spTree>
    <p:extLst>
      <p:ext uri="{BB962C8B-B14F-4D97-AF65-F5344CB8AC3E}">
        <p14:creationId xmlns:p14="http://schemas.microsoft.com/office/powerpoint/2010/main" val="2915913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4038600" cy="1143000"/>
          </a:xfrm>
        </p:spPr>
        <p:txBody>
          <a:bodyPr/>
          <a:lstStyle/>
          <a:p>
            <a:r>
              <a:rPr lang="en-US" altLang="en-US" dirty="0" smtClean="0"/>
              <a:t>Graduate programs </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5" y="1371600"/>
            <a:ext cx="4143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dirty="0" smtClean="0">
                <a:solidFill>
                  <a:srgbClr val="FFFFFF"/>
                </a:solidFill>
              </a:rPr>
              <a:t>Example:</a:t>
            </a:r>
          </a:p>
          <a:p>
            <a:pPr>
              <a:spcBef>
                <a:spcPct val="0"/>
              </a:spcBef>
            </a:pPr>
            <a:r>
              <a:rPr lang="en-US" altLang="en-US" sz="2600" b="0" dirty="0" smtClean="0">
                <a:solidFill>
                  <a:srgbClr val="FFFFFF"/>
                </a:solidFill>
              </a:rPr>
              <a:t>Katzner Master’s research at University of Wyoming</a:t>
            </a:r>
          </a:p>
          <a:p>
            <a:pPr>
              <a:spcBef>
                <a:spcPct val="0"/>
              </a:spcBef>
            </a:pPr>
            <a:r>
              <a:rPr lang="en-US" altLang="en-US" sz="2600" b="0" dirty="0" smtClean="0">
                <a:solidFill>
                  <a:srgbClr val="FFFFFF"/>
                </a:solidFill>
              </a:rPr>
              <a:t>grant to faculty advisor</a:t>
            </a:r>
          </a:p>
          <a:p>
            <a:pPr>
              <a:spcBef>
                <a:spcPct val="0"/>
              </a:spcBef>
            </a:pPr>
            <a:r>
              <a:rPr lang="en-US" altLang="en-US" sz="2600" b="0" dirty="0" err="1" smtClean="0">
                <a:solidFill>
                  <a:srgbClr val="FFFFFF"/>
                </a:solidFill>
              </a:rPr>
              <a:t>TEK</a:t>
            </a:r>
            <a:r>
              <a:rPr lang="en-US" altLang="en-US" sz="2600" b="0" dirty="0" smtClean="0">
                <a:solidFill>
                  <a:srgbClr val="FFFFFF"/>
                </a:solidFill>
              </a:rPr>
              <a:t> teaching assistantship (66% year)</a:t>
            </a:r>
          </a:p>
          <a:p>
            <a:pPr>
              <a:spcBef>
                <a:spcPct val="0"/>
              </a:spcBef>
            </a:pPr>
            <a:r>
              <a:rPr lang="en-US" altLang="en-US" sz="2600" b="0" dirty="0" err="1" smtClean="0">
                <a:solidFill>
                  <a:srgbClr val="FFFFFF"/>
                </a:solidFill>
              </a:rPr>
              <a:t>TEK</a:t>
            </a:r>
            <a:r>
              <a:rPr lang="en-US" altLang="en-US" sz="2600" b="0" dirty="0" smtClean="0">
                <a:solidFill>
                  <a:srgbClr val="FFFFFF"/>
                </a:solidFill>
              </a:rPr>
              <a:t> research assistantship (33% year)</a:t>
            </a: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810125" y="1524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Аспирантские программы</a:t>
            </a:r>
            <a:endParaRPr lang="en-US" altLang="en-US" dirty="0"/>
          </a:p>
        </p:txBody>
      </p:sp>
      <p:sp>
        <p:nvSpPr>
          <p:cNvPr id="6" name="Rectangle 3"/>
          <p:cNvSpPr txBox="1">
            <a:spLocks noChangeArrowheads="1"/>
          </p:cNvSpPr>
          <p:nvPr/>
        </p:nvSpPr>
        <p:spPr bwMode="auto">
          <a:xfrm>
            <a:off x="4419600" y="1371600"/>
            <a:ext cx="44291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dirty="0" smtClean="0">
                <a:solidFill>
                  <a:srgbClr val="FFFFFF"/>
                </a:solidFill>
              </a:rPr>
              <a:t>Пример</a:t>
            </a:r>
            <a:r>
              <a:rPr lang="en-US" altLang="en-US" sz="2600" dirty="0" smtClean="0">
                <a:solidFill>
                  <a:srgbClr val="FFFFFF"/>
                </a:solidFill>
              </a:rPr>
              <a:t>:</a:t>
            </a:r>
          </a:p>
          <a:p>
            <a:pPr>
              <a:spcBef>
                <a:spcPct val="0"/>
              </a:spcBef>
            </a:pPr>
            <a:r>
              <a:rPr lang="ru-RU" altLang="en-US" sz="2600" b="0" dirty="0" err="1" smtClean="0">
                <a:solidFill>
                  <a:srgbClr val="FFFFFF"/>
                </a:solidFill>
              </a:rPr>
              <a:t>Магистрское</a:t>
            </a:r>
            <a:r>
              <a:rPr lang="ru-RU" altLang="en-US" sz="2600" b="0" dirty="0" smtClean="0">
                <a:solidFill>
                  <a:srgbClr val="FFFFFF"/>
                </a:solidFill>
              </a:rPr>
              <a:t> </a:t>
            </a:r>
            <a:r>
              <a:rPr lang="ru-RU" altLang="en-US" sz="2600" b="0" dirty="0" err="1" smtClean="0">
                <a:solidFill>
                  <a:srgbClr val="FFFFFF"/>
                </a:solidFill>
              </a:rPr>
              <a:t>исследо-вание</a:t>
            </a:r>
            <a:r>
              <a:rPr lang="ru-RU" altLang="en-US" sz="2600" b="0" dirty="0" smtClean="0">
                <a:solidFill>
                  <a:srgbClr val="FFFFFF"/>
                </a:solidFill>
              </a:rPr>
              <a:t> </a:t>
            </a:r>
            <a:r>
              <a:rPr lang="ru-RU" altLang="en-US" sz="2600" b="0" dirty="0" err="1" smtClean="0">
                <a:solidFill>
                  <a:srgbClr val="FFFFFF"/>
                </a:solidFill>
              </a:rPr>
              <a:t>Кацнера</a:t>
            </a:r>
            <a:r>
              <a:rPr lang="ru-RU" altLang="en-US" sz="2600" b="0" dirty="0" smtClean="0">
                <a:solidFill>
                  <a:srgbClr val="FFFFFF"/>
                </a:solidFill>
              </a:rPr>
              <a:t> в </a:t>
            </a:r>
            <a:r>
              <a:rPr lang="ru-RU" altLang="en-US" sz="2600" b="0" dirty="0" err="1" smtClean="0">
                <a:solidFill>
                  <a:srgbClr val="FFFFFF"/>
                </a:solidFill>
              </a:rPr>
              <a:t>Универ-ситете</a:t>
            </a:r>
            <a:r>
              <a:rPr lang="ru-RU" altLang="en-US" sz="2600" b="0" dirty="0" smtClean="0">
                <a:solidFill>
                  <a:srgbClr val="FFFFFF"/>
                </a:solidFill>
              </a:rPr>
              <a:t> штата </a:t>
            </a:r>
            <a:r>
              <a:rPr lang="ru-RU" altLang="en-US" sz="2600" b="0" dirty="0">
                <a:solidFill>
                  <a:srgbClr val="FFFFFF"/>
                </a:solidFill>
              </a:rPr>
              <a:t>В</a:t>
            </a:r>
            <a:r>
              <a:rPr lang="ru-RU" altLang="en-US" sz="2600" b="0" dirty="0" smtClean="0">
                <a:solidFill>
                  <a:srgbClr val="FFFFFF"/>
                </a:solidFill>
              </a:rPr>
              <a:t>айоминг;</a:t>
            </a:r>
            <a:endParaRPr lang="en-US" altLang="en-US" sz="2600" b="0" dirty="0" smtClean="0">
              <a:solidFill>
                <a:srgbClr val="FFFFFF"/>
              </a:solidFill>
            </a:endParaRPr>
          </a:p>
          <a:p>
            <a:pPr>
              <a:spcBef>
                <a:spcPct val="0"/>
              </a:spcBef>
            </a:pPr>
            <a:r>
              <a:rPr lang="ru-RU" altLang="en-US" sz="2600" b="0" dirty="0" smtClean="0">
                <a:solidFill>
                  <a:srgbClr val="FFFFFF"/>
                </a:solidFill>
              </a:rPr>
              <a:t>грант на имя научного руководителя;</a:t>
            </a:r>
            <a:endParaRPr lang="en-US" altLang="en-US" sz="2600" b="0" dirty="0" smtClean="0">
              <a:solidFill>
                <a:srgbClr val="FFFFFF"/>
              </a:solidFill>
            </a:endParaRPr>
          </a:p>
          <a:p>
            <a:pPr>
              <a:spcBef>
                <a:spcPct val="0"/>
              </a:spcBef>
            </a:pPr>
            <a:r>
              <a:rPr lang="ru-RU" altLang="en-US" sz="2600" b="0" dirty="0" smtClean="0">
                <a:solidFill>
                  <a:srgbClr val="FFFFFF"/>
                </a:solidFill>
              </a:rPr>
              <a:t>преподавательская ассистентура </a:t>
            </a:r>
            <a:r>
              <a:rPr lang="en-US" altLang="en-US" sz="2600" b="0" i="1" dirty="0" smtClean="0">
                <a:solidFill>
                  <a:srgbClr val="FFFFFF"/>
                </a:solidFill>
              </a:rPr>
              <a:t>TEK</a:t>
            </a:r>
            <a:r>
              <a:rPr lang="en-US" altLang="en-US" sz="2600" b="0" dirty="0" smtClean="0">
                <a:solidFill>
                  <a:srgbClr val="FFFFFF"/>
                </a:solidFill>
              </a:rPr>
              <a:t> (66% </a:t>
            </a:r>
            <a:r>
              <a:rPr lang="ru-RU" altLang="en-US" sz="2600" b="0" dirty="0" smtClean="0">
                <a:solidFill>
                  <a:srgbClr val="FFFFFF"/>
                </a:solidFill>
              </a:rPr>
              <a:t>учебного года</a:t>
            </a:r>
            <a:r>
              <a:rPr lang="en-US" altLang="en-US" sz="2600" b="0" dirty="0" smtClean="0">
                <a:solidFill>
                  <a:srgbClr val="FFFFFF"/>
                </a:solidFill>
              </a:rPr>
              <a:t>)</a:t>
            </a:r>
            <a:r>
              <a:rPr lang="ru-RU" altLang="en-US" sz="2600" b="0" dirty="0" smtClean="0">
                <a:solidFill>
                  <a:srgbClr val="FFFFFF"/>
                </a:solidFill>
              </a:rPr>
              <a:t>;</a:t>
            </a:r>
            <a:endParaRPr lang="en-US" altLang="en-US" sz="2600" b="0" dirty="0" smtClean="0">
              <a:solidFill>
                <a:srgbClr val="FFFFFF"/>
              </a:solidFill>
            </a:endParaRPr>
          </a:p>
          <a:p>
            <a:pPr>
              <a:spcBef>
                <a:spcPct val="0"/>
              </a:spcBef>
            </a:pPr>
            <a:r>
              <a:rPr lang="ru-RU" altLang="en-US" sz="2600" b="0" dirty="0" smtClean="0">
                <a:solidFill>
                  <a:srgbClr val="FFFFFF"/>
                </a:solidFill>
              </a:rPr>
              <a:t>исследовательская ассистентура </a:t>
            </a:r>
            <a:r>
              <a:rPr lang="en-US" altLang="en-US" sz="2600" b="0" i="1" dirty="0" smtClean="0">
                <a:solidFill>
                  <a:srgbClr val="FFFFFF"/>
                </a:solidFill>
              </a:rPr>
              <a:t>TEK</a:t>
            </a:r>
            <a:r>
              <a:rPr lang="ru-RU" altLang="en-US" sz="2600" b="0" i="1" dirty="0" smtClean="0">
                <a:solidFill>
                  <a:srgbClr val="FFFFFF"/>
                </a:solidFill>
              </a:rPr>
              <a:t> </a:t>
            </a:r>
            <a:r>
              <a:rPr lang="en-US" altLang="en-US" sz="2600" b="0" dirty="0" smtClean="0">
                <a:solidFill>
                  <a:srgbClr val="FFFFFF"/>
                </a:solidFill>
              </a:rPr>
              <a:t>(33% </a:t>
            </a:r>
            <a:r>
              <a:rPr lang="ru-RU" altLang="en-US" sz="2600" b="0" dirty="0">
                <a:solidFill>
                  <a:srgbClr val="FFFFFF"/>
                </a:solidFill>
              </a:rPr>
              <a:t>учебного года</a:t>
            </a:r>
            <a:r>
              <a:rPr lang="en-US" altLang="en-US" sz="2600" b="0" dirty="0" smtClean="0">
                <a:solidFill>
                  <a:srgbClr val="FFFFFF"/>
                </a:solidFill>
              </a:rPr>
              <a:t>)</a:t>
            </a:r>
            <a:r>
              <a:rPr lang="ru-RU" altLang="en-US" sz="2600" b="0" dirty="0" smtClean="0">
                <a:solidFill>
                  <a:srgbClr val="FFFFFF"/>
                </a:solidFill>
              </a:rPr>
              <a:t>.</a:t>
            </a: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Tree>
    <p:extLst>
      <p:ext uri="{BB962C8B-B14F-4D97-AF65-F5344CB8AC3E}">
        <p14:creationId xmlns:p14="http://schemas.microsoft.com/office/powerpoint/2010/main" val="328185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4038600" cy="1143000"/>
          </a:xfrm>
        </p:spPr>
        <p:txBody>
          <a:bodyPr/>
          <a:lstStyle/>
          <a:p>
            <a:r>
              <a:rPr lang="en-US" altLang="en-US" dirty="0" smtClean="0"/>
              <a:t>Graduate programs </a:t>
            </a:r>
          </a:p>
        </p:txBody>
      </p:sp>
      <p:sp>
        <p:nvSpPr>
          <p:cNvPr id="4" name="Rectangle 3"/>
          <p:cNvSpPr txBox="1">
            <a:spLocks noChangeArrowheads="1"/>
          </p:cNvSpPr>
          <p:nvPr/>
        </p:nvSpPr>
        <p:spPr bwMode="auto">
          <a:xfrm>
            <a:off x="152400" y="1447800"/>
            <a:ext cx="4267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dirty="0" smtClean="0">
                <a:solidFill>
                  <a:srgbClr val="FFFFFF"/>
                </a:solidFill>
              </a:rPr>
              <a:t>Example:</a:t>
            </a:r>
          </a:p>
          <a:p>
            <a:pPr>
              <a:spcBef>
                <a:spcPct val="0"/>
              </a:spcBef>
            </a:pPr>
            <a:r>
              <a:rPr lang="en-US" altLang="en-US" sz="2600" b="0" dirty="0" smtClean="0">
                <a:solidFill>
                  <a:srgbClr val="FFFFFF"/>
                </a:solidFill>
              </a:rPr>
              <a:t>Katzner applied for admission to </a:t>
            </a:r>
            <a:r>
              <a:rPr lang="en-US" altLang="en-US" sz="2600" b="0" dirty="0" err="1" smtClean="0">
                <a:solidFill>
                  <a:srgbClr val="FFFFFF"/>
                </a:solidFill>
              </a:rPr>
              <a:t>WYO</a:t>
            </a:r>
            <a:r>
              <a:rPr lang="en-US" altLang="en-US" sz="2600" b="0" dirty="0" smtClean="0">
                <a:solidFill>
                  <a:srgbClr val="FFFFFF"/>
                </a:solidFill>
              </a:rPr>
              <a:t>, accepted for this project</a:t>
            </a:r>
          </a:p>
          <a:p>
            <a:pPr>
              <a:spcBef>
                <a:spcPct val="0"/>
              </a:spcBef>
            </a:pPr>
            <a:r>
              <a:rPr lang="en-US" altLang="en-US" sz="2600" b="0" dirty="0" smtClean="0">
                <a:solidFill>
                  <a:srgbClr val="FFFFFF"/>
                </a:solidFill>
              </a:rPr>
              <a:t>faculty advisor set goals of research &amp; controlled details of research</a:t>
            </a:r>
          </a:p>
          <a:p>
            <a:pPr>
              <a:spcBef>
                <a:spcPct val="0"/>
              </a:spcBef>
            </a:pPr>
            <a:r>
              <a:rPr lang="en-US" altLang="en-US" sz="2600" b="0" dirty="0" err="1" smtClean="0">
                <a:solidFill>
                  <a:srgbClr val="FFFFFF"/>
                </a:solidFill>
              </a:rPr>
              <a:t>TEK</a:t>
            </a:r>
            <a:r>
              <a:rPr lang="en-US" altLang="en-US" sz="2600" b="0" dirty="0" smtClean="0">
                <a:solidFill>
                  <a:srgbClr val="FFFFFF"/>
                </a:solidFill>
              </a:rPr>
              <a:t> performed field research &amp; analysis</a:t>
            </a:r>
          </a:p>
          <a:p>
            <a:pPr>
              <a:spcBef>
                <a:spcPct val="0"/>
              </a:spcBef>
            </a:pPr>
            <a:r>
              <a:rPr lang="en-US" altLang="en-US" sz="2600" b="0" dirty="0" smtClean="0">
                <a:solidFill>
                  <a:srgbClr val="FFFFFF"/>
                </a:solidFill>
              </a:rPr>
              <a:t>faculty co-author papers</a:t>
            </a: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8006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Аспирантские программы</a:t>
            </a:r>
            <a:endParaRPr lang="en-US" altLang="en-US" dirty="0"/>
          </a:p>
        </p:txBody>
      </p:sp>
      <p:sp>
        <p:nvSpPr>
          <p:cNvPr id="6" name="Rectangle 3"/>
          <p:cNvSpPr txBox="1">
            <a:spLocks noChangeArrowheads="1"/>
          </p:cNvSpPr>
          <p:nvPr/>
        </p:nvSpPr>
        <p:spPr bwMode="auto">
          <a:xfrm>
            <a:off x="4267200" y="1447800"/>
            <a:ext cx="480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dirty="0" smtClean="0">
                <a:solidFill>
                  <a:srgbClr val="FFFFFF"/>
                </a:solidFill>
              </a:rPr>
              <a:t>Пример</a:t>
            </a:r>
            <a:r>
              <a:rPr lang="en-US" altLang="en-US" sz="2600" dirty="0" smtClean="0">
                <a:solidFill>
                  <a:srgbClr val="FFFFFF"/>
                </a:solidFill>
              </a:rPr>
              <a:t>:</a:t>
            </a:r>
          </a:p>
          <a:p>
            <a:pPr>
              <a:spcBef>
                <a:spcPct val="0"/>
              </a:spcBef>
            </a:pPr>
            <a:r>
              <a:rPr lang="ru-RU" altLang="en-US" sz="2600" b="0" dirty="0" err="1" smtClean="0">
                <a:solidFill>
                  <a:srgbClr val="FFFFFF"/>
                </a:solidFill>
              </a:rPr>
              <a:t>Кацнер</a:t>
            </a:r>
            <a:r>
              <a:rPr lang="ru-RU" altLang="en-US" sz="2600" b="0" dirty="0" smtClean="0">
                <a:solidFill>
                  <a:srgbClr val="FFFFFF"/>
                </a:solidFill>
              </a:rPr>
              <a:t> подал заявку на поступление в </a:t>
            </a:r>
            <a:r>
              <a:rPr lang="ru-RU" altLang="en-US" sz="2600" b="0" dirty="0" err="1" smtClean="0">
                <a:solidFill>
                  <a:srgbClr val="FFFFFF"/>
                </a:solidFill>
              </a:rPr>
              <a:t>УншВ</a:t>
            </a:r>
            <a:r>
              <a:rPr lang="ru-RU" altLang="en-US" sz="2600" b="0" dirty="0" smtClean="0">
                <a:solidFill>
                  <a:srgbClr val="FFFFFF"/>
                </a:solidFill>
              </a:rPr>
              <a:t> и был принят в данный проект;</a:t>
            </a:r>
            <a:endParaRPr lang="en-US" altLang="en-US" sz="2600" b="0" dirty="0" smtClean="0">
              <a:solidFill>
                <a:srgbClr val="FFFFFF"/>
              </a:solidFill>
            </a:endParaRPr>
          </a:p>
          <a:p>
            <a:pPr>
              <a:spcBef>
                <a:spcPct val="0"/>
              </a:spcBef>
            </a:pPr>
            <a:r>
              <a:rPr lang="ru-RU" altLang="en-US" sz="2600" b="0" dirty="0" smtClean="0">
                <a:solidFill>
                  <a:srgbClr val="FFFFFF"/>
                </a:solidFill>
              </a:rPr>
              <a:t>научный руководитель за-дал цели исследования и контролировал его;</a:t>
            </a:r>
            <a:endParaRPr lang="en-US" altLang="en-US" sz="2600" b="0" dirty="0" smtClean="0">
              <a:solidFill>
                <a:srgbClr val="FFFFFF"/>
              </a:solidFill>
            </a:endParaRPr>
          </a:p>
          <a:p>
            <a:pPr>
              <a:spcBef>
                <a:spcPct val="0"/>
              </a:spcBef>
            </a:pPr>
            <a:r>
              <a:rPr lang="en-US" altLang="en-US" sz="2600" b="0" i="1" dirty="0" smtClean="0">
                <a:solidFill>
                  <a:srgbClr val="FFFFFF"/>
                </a:solidFill>
              </a:rPr>
              <a:t>TEK</a:t>
            </a:r>
            <a:r>
              <a:rPr lang="en-US" altLang="en-US" sz="2600" b="0" dirty="0" smtClean="0">
                <a:solidFill>
                  <a:srgbClr val="FFFFFF"/>
                </a:solidFill>
              </a:rPr>
              <a:t> </a:t>
            </a:r>
            <a:r>
              <a:rPr lang="ru-RU" altLang="en-US" sz="2600" b="0" dirty="0" smtClean="0">
                <a:solidFill>
                  <a:srgbClr val="FFFFFF"/>
                </a:solidFill>
              </a:rPr>
              <a:t>осуществил полевые исследования и анализ;</a:t>
            </a:r>
            <a:endParaRPr lang="en-US" altLang="en-US" sz="2600" b="0" dirty="0" smtClean="0">
              <a:solidFill>
                <a:srgbClr val="FFFFFF"/>
              </a:solidFill>
            </a:endParaRPr>
          </a:p>
          <a:p>
            <a:pPr>
              <a:spcBef>
                <a:spcPct val="0"/>
              </a:spcBef>
            </a:pPr>
            <a:r>
              <a:rPr lang="ru-RU" altLang="en-US" sz="2600" b="0" dirty="0" smtClean="0">
                <a:solidFill>
                  <a:srgbClr val="FFFFFF"/>
                </a:solidFill>
              </a:rPr>
              <a:t>соавторство педагогов при написании научной работы.</a:t>
            </a:r>
            <a:endParaRPr lang="en-US" altLang="en-US" sz="2600" b="0" dirty="0" smtClean="0">
              <a:solidFill>
                <a:srgbClr val="FFFFFF"/>
              </a:solidFill>
            </a:endParaRPr>
          </a:p>
        </p:txBody>
      </p:sp>
    </p:spTree>
    <p:extLst>
      <p:ext uri="{BB962C8B-B14F-4D97-AF65-F5344CB8AC3E}">
        <p14:creationId xmlns:p14="http://schemas.microsoft.com/office/powerpoint/2010/main" val="1606160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3937" y="776287"/>
            <a:ext cx="7096125" cy="5305425"/>
          </a:xfrm>
          <a:prstGeom prst="rect">
            <a:avLst/>
          </a:prstGeom>
        </p:spPr>
      </p:pic>
      <p:pic>
        <p:nvPicPr>
          <p:cNvPr id="3" name="Picture 2"/>
          <p:cNvPicPr>
            <a:picLocks noChangeAspect="1"/>
          </p:cNvPicPr>
          <p:nvPr/>
        </p:nvPicPr>
        <p:blipFill>
          <a:blip r:embed="rId3"/>
          <a:stretch>
            <a:fillRect/>
          </a:stretch>
        </p:blipFill>
        <p:spPr>
          <a:xfrm>
            <a:off x="3395663" y="914400"/>
            <a:ext cx="2352675" cy="352425"/>
          </a:xfrm>
          <a:prstGeom prst="rect">
            <a:avLst/>
          </a:prstGeom>
        </p:spPr>
      </p:pic>
    </p:spTree>
    <p:extLst>
      <p:ext uri="{BB962C8B-B14F-4D97-AF65-F5344CB8AC3E}">
        <p14:creationId xmlns:p14="http://schemas.microsoft.com/office/powerpoint/2010/main" val="902559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76200"/>
            <a:ext cx="4038600" cy="1143000"/>
          </a:xfrm>
        </p:spPr>
        <p:txBody>
          <a:bodyPr/>
          <a:lstStyle/>
          <a:p>
            <a:r>
              <a:rPr lang="en-US" altLang="en-US" dirty="0" smtClean="0"/>
              <a:t>Graduate programs </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5" y="1371600"/>
            <a:ext cx="40671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Student-chosen project</a:t>
            </a:r>
          </a:p>
          <a:p>
            <a:pPr lvl="1">
              <a:spcBef>
                <a:spcPct val="0"/>
              </a:spcBef>
            </a:pPr>
            <a:r>
              <a:rPr lang="en-US" altLang="en-US" b="0" dirty="0" smtClean="0">
                <a:solidFill>
                  <a:srgbClr val="FFFFFF"/>
                </a:solidFill>
              </a:rPr>
              <a:t>less common</a:t>
            </a:r>
          </a:p>
          <a:p>
            <a:pPr lvl="1">
              <a:spcBef>
                <a:spcPct val="0"/>
              </a:spcBef>
            </a:pPr>
            <a:r>
              <a:rPr lang="en-US" altLang="en-US" b="0" dirty="0" smtClean="0">
                <a:solidFill>
                  <a:srgbClr val="FFFFFF"/>
                </a:solidFill>
              </a:rPr>
              <a:t>admission dependent upon funding</a:t>
            </a:r>
          </a:p>
          <a:p>
            <a:pPr lvl="1">
              <a:spcBef>
                <a:spcPct val="0"/>
              </a:spcBef>
            </a:pPr>
            <a:r>
              <a:rPr lang="en-US" altLang="en-US" b="0" dirty="0" smtClean="0">
                <a:solidFill>
                  <a:srgbClr val="FFFFFF"/>
                </a:solidFill>
              </a:rPr>
              <a:t>funding granted to student or to faculty</a:t>
            </a:r>
          </a:p>
          <a:p>
            <a:pPr lvl="1">
              <a:spcBef>
                <a:spcPct val="0"/>
              </a:spcBef>
            </a:pPr>
            <a:r>
              <a:rPr lang="en-US" altLang="en-US" b="0" dirty="0" smtClean="0">
                <a:solidFill>
                  <a:srgbClr val="FFFFFF"/>
                </a:solidFill>
              </a:rPr>
              <a:t>students often build broad goals with faculty</a:t>
            </a:r>
          </a:p>
          <a:p>
            <a:pPr lvl="1">
              <a:spcBef>
                <a:spcPct val="0"/>
              </a:spcBef>
            </a:pPr>
            <a:r>
              <a:rPr lang="en-US" altLang="en-US" b="0" dirty="0" smtClean="0">
                <a:solidFill>
                  <a:srgbClr val="FFFFFF"/>
                </a:solidFill>
              </a:rPr>
              <a:t>students control detail</a:t>
            </a:r>
          </a:p>
          <a:p>
            <a:pPr lvl="1">
              <a:spcBef>
                <a:spcPct val="0"/>
              </a:spcBef>
            </a:pPr>
            <a:r>
              <a:rPr lang="en-US" altLang="en-US" b="0" dirty="0" smtClean="0">
                <a:solidFill>
                  <a:srgbClr val="FFFFFF"/>
                </a:solidFill>
              </a:rPr>
              <a:t>faculty advise</a:t>
            </a: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
        <p:nvSpPr>
          <p:cNvPr id="5" name="Rectangle 2"/>
          <p:cNvSpPr txBox="1">
            <a:spLocks noChangeArrowheads="1"/>
          </p:cNvSpPr>
          <p:nvPr/>
        </p:nvSpPr>
        <p:spPr bwMode="auto">
          <a:xfrm>
            <a:off x="4876800" y="762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Аспирантские программы</a:t>
            </a:r>
            <a:endParaRPr lang="en-US" altLang="en-US" dirty="0"/>
          </a:p>
        </p:txBody>
      </p:sp>
      <p:sp>
        <p:nvSpPr>
          <p:cNvPr id="6" name="Rectangle 3"/>
          <p:cNvSpPr txBox="1">
            <a:spLocks noChangeArrowheads="1"/>
          </p:cNvSpPr>
          <p:nvPr/>
        </p:nvSpPr>
        <p:spPr bwMode="auto">
          <a:xfrm>
            <a:off x="4038600" y="1371600"/>
            <a:ext cx="502919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Выбор проектов студентами –  </a:t>
            </a:r>
            <a:endParaRPr lang="en-US" altLang="en-US" b="0" dirty="0" smtClean="0">
              <a:solidFill>
                <a:srgbClr val="FFFFFF"/>
              </a:solidFill>
            </a:endParaRPr>
          </a:p>
          <a:p>
            <a:pPr lvl="1">
              <a:spcBef>
                <a:spcPct val="0"/>
              </a:spcBef>
            </a:pPr>
            <a:r>
              <a:rPr lang="ru-RU" altLang="en-US" b="0" dirty="0" smtClean="0">
                <a:solidFill>
                  <a:srgbClr val="FFFFFF"/>
                </a:solidFill>
              </a:rPr>
              <a:t>менее распространен;</a:t>
            </a:r>
            <a:endParaRPr lang="en-US" altLang="en-US" b="0" dirty="0" smtClean="0">
              <a:solidFill>
                <a:srgbClr val="FFFFFF"/>
              </a:solidFill>
            </a:endParaRPr>
          </a:p>
          <a:p>
            <a:pPr lvl="1">
              <a:spcBef>
                <a:spcPct val="0"/>
              </a:spcBef>
            </a:pPr>
            <a:r>
              <a:rPr lang="ru-RU" altLang="en-US" b="0" dirty="0">
                <a:solidFill>
                  <a:srgbClr val="FFFFFF"/>
                </a:solidFill>
              </a:rPr>
              <a:t>участие зависит от финансирования;</a:t>
            </a:r>
            <a:endParaRPr lang="en-US" altLang="en-US" b="0" dirty="0">
              <a:solidFill>
                <a:srgbClr val="FFFFFF"/>
              </a:solidFill>
            </a:endParaRPr>
          </a:p>
          <a:p>
            <a:pPr lvl="1">
              <a:spcBef>
                <a:spcPct val="0"/>
              </a:spcBef>
            </a:pPr>
            <a:r>
              <a:rPr lang="ru-RU" altLang="en-US" b="0" dirty="0">
                <a:solidFill>
                  <a:srgbClr val="FFFFFF"/>
                </a:solidFill>
              </a:rPr>
              <a:t>средства </a:t>
            </a:r>
            <a:r>
              <a:rPr lang="ru-RU" altLang="en-US" b="0" dirty="0" smtClean="0">
                <a:solidFill>
                  <a:srgbClr val="FFFFFF"/>
                </a:solidFill>
              </a:rPr>
              <a:t>выделяются пре-подавателям или студентам;</a:t>
            </a:r>
          </a:p>
          <a:p>
            <a:pPr lvl="1">
              <a:spcBef>
                <a:spcPct val="0"/>
              </a:spcBef>
            </a:pPr>
            <a:r>
              <a:rPr lang="ru-RU" altLang="en-US" b="0" dirty="0" smtClean="0">
                <a:solidFill>
                  <a:srgbClr val="FFFFFF"/>
                </a:solidFill>
              </a:rPr>
              <a:t>часто цели исследования разрабатываются совместно студентами и учеными;</a:t>
            </a:r>
            <a:endParaRPr lang="en-US" altLang="en-US" b="0" dirty="0" smtClean="0">
              <a:solidFill>
                <a:srgbClr val="FFFFFF"/>
              </a:solidFill>
            </a:endParaRPr>
          </a:p>
          <a:p>
            <a:pPr lvl="1">
              <a:spcBef>
                <a:spcPct val="0"/>
              </a:spcBef>
            </a:pPr>
            <a:r>
              <a:rPr lang="ru-RU" altLang="en-US" b="0" dirty="0" smtClean="0">
                <a:solidFill>
                  <a:srgbClr val="FFFFFF"/>
                </a:solidFill>
              </a:rPr>
              <a:t>студенты контролируют аспекты исследования;</a:t>
            </a:r>
            <a:endParaRPr lang="en-US" altLang="en-US" b="0" dirty="0" smtClean="0">
              <a:solidFill>
                <a:srgbClr val="FFFFFF"/>
              </a:solidFill>
            </a:endParaRPr>
          </a:p>
          <a:p>
            <a:pPr lvl="1">
              <a:spcBef>
                <a:spcPct val="0"/>
              </a:spcBef>
            </a:pPr>
            <a:r>
              <a:rPr lang="ru-RU" altLang="en-US" b="0" dirty="0" smtClean="0">
                <a:solidFill>
                  <a:srgbClr val="FFFFFF"/>
                </a:solidFill>
              </a:rPr>
              <a:t>ученые консультируют.</a:t>
            </a:r>
            <a:endParaRPr lang="en-US" altLang="en-US" b="0" dirty="0" smtClean="0">
              <a:solidFill>
                <a:srgbClr val="FFFFFF"/>
              </a:solidFill>
            </a:endParaRPr>
          </a:p>
        </p:txBody>
      </p:sp>
    </p:spTree>
    <p:extLst>
      <p:ext uri="{BB962C8B-B14F-4D97-AF65-F5344CB8AC3E}">
        <p14:creationId xmlns:p14="http://schemas.microsoft.com/office/powerpoint/2010/main" val="29705990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Graduate programs </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5" y="1828800"/>
            <a:ext cx="42957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dirty="0" smtClean="0">
                <a:solidFill>
                  <a:srgbClr val="FFFFFF"/>
                </a:solidFill>
              </a:rPr>
              <a:t>Example:</a:t>
            </a:r>
          </a:p>
          <a:p>
            <a:pPr>
              <a:spcBef>
                <a:spcPct val="0"/>
              </a:spcBef>
            </a:pPr>
            <a:r>
              <a:rPr lang="en-US" altLang="en-US" sz="2600" b="0" dirty="0" smtClean="0">
                <a:solidFill>
                  <a:srgbClr val="FFFFFF"/>
                </a:solidFill>
              </a:rPr>
              <a:t>Katzner PhD research at Arizona State University</a:t>
            </a:r>
          </a:p>
          <a:p>
            <a:pPr>
              <a:spcBef>
                <a:spcPct val="0"/>
              </a:spcBef>
            </a:pPr>
            <a:r>
              <a:rPr lang="en-US" altLang="en-US" sz="2600" b="0" dirty="0" smtClean="0">
                <a:solidFill>
                  <a:srgbClr val="FFFFFF"/>
                </a:solidFill>
              </a:rPr>
              <a:t>Katzner started with no specific project in mind</a:t>
            </a:r>
          </a:p>
          <a:p>
            <a:pPr>
              <a:spcBef>
                <a:spcPct val="0"/>
              </a:spcBef>
            </a:pPr>
            <a:r>
              <a:rPr lang="en-US" altLang="en-US" sz="2600" b="0" dirty="0" err="1" smtClean="0">
                <a:solidFill>
                  <a:srgbClr val="FFFFFF"/>
                </a:solidFill>
              </a:rPr>
              <a:t>TEK</a:t>
            </a:r>
            <a:r>
              <a:rPr lang="en-US" altLang="en-US" sz="2600" b="0" dirty="0" smtClean="0">
                <a:solidFill>
                  <a:srgbClr val="FFFFFF"/>
                </a:solidFill>
              </a:rPr>
              <a:t> teaching assistantship (start)</a:t>
            </a:r>
          </a:p>
          <a:p>
            <a:pPr>
              <a:spcBef>
                <a:spcPct val="0"/>
              </a:spcBef>
            </a:pPr>
            <a:r>
              <a:rPr lang="en-US" altLang="en-US" sz="2600" b="0" dirty="0" err="1" smtClean="0">
                <a:solidFill>
                  <a:srgbClr val="FFFFFF"/>
                </a:solidFill>
              </a:rPr>
              <a:t>TEK</a:t>
            </a:r>
            <a:r>
              <a:rPr lang="en-US" altLang="en-US" sz="2600" b="0" dirty="0" smtClean="0">
                <a:solidFill>
                  <a:srgbClr val="FFFFFF"/>
                </a:solidFill>
              </a:rPr>
              <a:t> graduate research fellowship US EPA (end)</a:t>
            </a: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81965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Аспирантские программы</a:t>
            </a:r>
            <a:endParaRPr lang="en-US" altLang="en-US" dirty="0"/>
          </a:p>
        </p:txBody>
      </p:sp>
      <p:sp>
        <p:nvSpPr>
          <p:cNvPr id="6" name="Rectangle 3"/>
          <p:cNvSpPr txBox="1">
            <a:spLocks noChangeArrowheads="1"/>
          </p:cNvSpPr>
          <p:nvPr/>
        </p:nvSpPr>
        <p:spPr bwMode="auto">
          <a:xfrm>
            <a:off x="4562475" y="1828800"/>
            <a:ext cx="46863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dirty="0" smtClean="0">
                <a:solidFill>
                  <a:srgbClr val="FFFFFF"/>
                </a:solidFill>
              </a:rPr>
              <a:t>Пример</a:t>
            </a:r>
            <a:r>
              <a:rPr lang="en-US" altLang="en-US" sz="2600" dirty="0" smtClean="0">
                <a:solidFill>
                  <a:srgbClr val="FFFFFF"/>
                </a:solidFill>
              </a:rPr>
              <a:t>:</a:t>
            </a:r>
          </a:p>
          <a:p>
            <a:pPr>
              <a:spcBef>
                <a:spcPct val="0"/>
              </a:spcBef>
            </a:pPr>
            <a:r>
              <a:rPr lang="ru-RU" altLang="en-US" sz="2600" b="0" dirty="0" smtClean="0">
                <a:solidFill>
                  <a:srgbClr val="FFFFFF"/>
                </a:solidFill>
              </a:rPr>
              <a:t>Докторское исследование </a:t>
            </a:r>
            <a:r>
              <a:rPr lang="ru-RU" altLang="en-US" sz="2600" b="0" dirty="0" err="1">
                <a:solidFill>
                  <a:srgbClr val="FFFFFF"/>
                </a:solidFill>
              </a:rPr>
              <a:t>К</a:t>
            </a:r>
            <a:r>
              <a:rPr lang="ru-RU" altLang="en-US" sz="2600" b="0" dirty="0" err="1" smtClean="0">
                <a:solidFill>
                  <a:srgbClr val="FFFFFF"/>
                </a:solidFill>
              </a:rPr>
              <a:t>ацнера</a:t>
            </a:r>
            <a:r>
              <a:rPr lang="ru-RU" altLang="en-US" sz="2600" b="0" dirty="0" smtClean="0">
                <a:solidFill>
                  <a:srgbClr val="FFFFFF"/>
                </a:solidFill>
              </a:rPr>
              <a:t> в Университете штата Аризона;</a:t>
            </a:r>
            <a:endParaRPr lang="en-US" altLang="en-US" sz="2600" b="0" dirty="0" smtClean="0">
              <a:solidFill>
                <a:srgbClr val="FFFFFF"/>
              </a:solidFill>
            </a:endParaRPr>
          </a:p>
          <a:p>
            <a:pPr>
              <a:spcBef>
                <a:spcPct val="0"/>
              </a:spcBef>
            </a:pPr>
            <a:r>
              <a:rPr lang="ru-RU" altLang="en-US" sz="2600" b="0" dirty="0" err="1" smtClean="0">
                <a:solidFill>
                  <a:srgbClr val="FFFFFF"/>
                </a:solidFill>
              </a:rPr>
              <a:t>Кацнер</a:t>
            </a:r>
            <a:r>
              <a:rPr lang="ru-RU" altLang="en-US" sz="2600" b="0" dirty="0" smtClean="0">
                <a:solidFill>
                  <a:srgbClr val="FFFFFF"/>
                </a:solidFill>
              </a:rPr>
              <a:t> начал работу без конкретного проекта;</a:t>
            </a:r>
            <a:endParaRPr lang="en-US" altLang="en-US" sz="2600" b="0" dirty="0" smtClean="0">
              <a:solidFill>
                <a:srgbClr val="FFFFFF"/>
              </a:solidFill>
            </a:endParaRPr>
          </a:p>
          <a:p>
            <a:pPr>
              <a:spcBef>
                <a:spcPct val="0"/>
              </a:spcBef>
            </a:pPr>
            <a:r>
              <a:rPr lang="ru-RU" altLang="en-US" sz="2600" b="0" dirty="0">
                <a:solidFill>
                  <a:srgbClr val="FFFFFF"/>
                </a:solidFill>
              </a:rPr>
              <a:t>Преподавательская ассистентура </a:t>
            </a:r>
            <a:r>
              <a:rPr lang="en-US" altLang="en-US" sz="2600" b="0" i="1" dirty="0" smtClean="0">
                <a:solidFill>
                  <a:srgbClr val="FFFFFF"/>
                </a:solidFill>
              </a:rPr>
              <a:t>TEK</a:t>
            </a:r>
            <a:r>
              <a:rPr lang="ru-RU" altLang="en-US" sz="2600" b="0" i="1" dirty="0" smtClean="0">
                <a:solidFill>
                  <a:srgbClr val="FFFFFF"/>
                </a:solidFill>
              </a:rPr>
              <a:t> </a:t>
            </a:r>
            <a:r>
              <a:rPr lang="en-US" altLang="en-US" sz="2600" b="0" dirty="0" smtClean="0">
                <a:solidFill>
                  <a:srgbClr val="FFFFFF"/>
                </a:solidFill>
              </a:rPr>
              <a:t>(</a:t>
            </a:r>
            <a:r>
              <a:rPr lang="ru-RU" altLang="en-US" sz="2600" b="0" dirty="0" smtClean="0">
                <a:solidFill>
                  <a:srgbClr val="FFFFFF"/>
                </a:solidFill>
              </a:rPr>
              <a:t>начало</a:t>
            </a:r>
            <a:r>
              <a:rPr lang="en-US" altLang="en-US" sz="2600" b="0" dirty="0" smtClean="0">
                <a:solidFill>
                  <a:srgbClr val="FFFFFF"/>
                </a:solidFill>
              </a:rPr>
              <a:t>)</a:t>
            </a:r>
            <a:r>
              <a:rPr lang="ru-RU" altLang="en-US" sz="2600" b="0" dirty="0" smtClean="0">
                <a:solidFill>
                  <a:srgbClr val="FFFFFF"/>
                </a:solidFill>
              </a:rPr>
              <a:t>;</a:t>
            </a:r>
            <a:endParaRPr lang="en-US" altLang="en-US" sz="2600" b="0" dirty="0" smtClean="0">
              <a:solidFill>
                <a:srgbClr val="FFFFFF"/>
              </a:solidFill>
            </a:endParaRPr>
          </a:p>
          <a:p>
            <a:pPr>
              <a:spcBef>
                <a:spcPct val="0"/>
              </a:spcBef>
            </a:pPr>
            <a:r>
              <a:rPr lang="ru-RU" altLang="en-US" sz="2600" b="0" dirty="0" smtClean="0">
                <a:solidFill>
                  <a:srgbClr val="FFFFFF"/>
                </a:solidFill>
              </a:rPr>
              <a:t>Аспирантская стипендия </a:t>
            </a:r>
            <a:r>
              <a:rPr lang="en-US" altLang="en-US" sz="2600" b="0" i="1" dirty="0" smtClean="0">
                <a:solidFill>
                  <a:srgbClr val="FFFFFF"/>
                </a:solidFill>
              </a:rPr>
              <a:t>TEK</a:t>
            </a:r>
            <a:r>
              <a:rPr lang="en-US" altLang="en-US" sz="2600" b="0" dirty="0" smtClean="0">
                <a:solidFill>
                  <a:srgbClr val="FFFFFF"/>
                </a:solidFill>
              </a:rPr>
              <a:t> </a:t>
            </a:r>
            <a:r>
              <a:rPr lang="ru-RU" altLang="en-US" sz="2600" b="0" dirty="0" smtClean="0">
                <a:solidFill>
                  <a:srgbClr val="FFFFFF"/>
                </a:solidFill>
              </a:rPr>
              <a:t>на исследование от АЗОС США</a:t>
            </a:r>
            <a:r>
              <a:rPr lang="en-US" altLang="en-US" sz="2600" b="0" dirty="0" smtClean="0">
                <a:solidFill>
                  <a:srgbClr val="FFFFFF"/>
                </a:solidFill>
              </a:rPr>
              <a:t> (</a:t>
            </a:r>
            <a:r>
              <a:rPr lang="ru-RU" altLang="en-US" sz="2600" b="0" dirty="0" smtClean="0">
                <a:solidFill>
                  <a:srgbClr val="FFFFFF"/>
                </a:solidFill>
              </a:rPr>
              <a:t>конец</a:t>
            </a:r>
            <a:r>
              <a:rPr lang="en-US" altLang="en-US" sz="2600" b="0" dirty="0" smtClean="0">
                <a:solidFill>
                  <a:srgbClr val="FFFFFF"/>
                </a:solidFill>
              </a:rPr>
              <a:t>)</a:t>
            </a:r>
            <a:r>
              <a:rPr lang="ru-RU" altLang="en-US" sz="2600" b="0" dirty="0" smtClean="0">
                <a:solidFill>
                  <a:srgbClr val="FFFFFF"/>
                </a:solidFill>
              </a:rPr>
              <a:t>.</a:t>
            </a: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Tree>
    <p:extLst>
      <p:ext uri="{BB962C8B-B14F-4D97-AF65-F5344CB8AC3E}">
        <p14:creationId xmlns:p14="http://schemas.microsoft.com/office/powerpoint/2010/main" val="1738245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4038600" cy="1143000"/>
          </a:xfrm>
        </p:spPr>
        <p:txBody>
          <a:bodyPr/>
          <a:lstStyle/>
          <a:p>
            <a:r>
              <a:rPr lang="en-US" altLang="en-US" dirty="0" smtClean="0"/>
              <a:t>Graduate programs </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5" y="1371600"/>
            <a:ext cx="42957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dirty="0" smtClean="0">
                <a:solidFill>
                  <a:srgbClr val="FFFFFF"/>
                </a:solidFill>
              </a:rPr>
              <a:t>Example:</a:t>
            </a:r>
          </a:p>
          <a:p>
            <a:pPr>
              <a:spcBef>
                <a:spcPct val="0"/>
              </a:spcBef>
            </a:pPr>
            <a:r>
              <a:rPr lang="en-US" altLang="en-US" sz="2600" b="0" dirty="0" smtClean="0">
                <a:solidFill>
                  <a:srgbClr val="FFFFFF"/>
                </a:solidFill>
              </a:rPr>
              <a:t>Katzner PhD research at Arizona State University</a:t>
            </a:r>
          </a:p>
          <a:p>
            <a:pPr>
              <a:spcBef>
                <a:spcPct val="0"/>
              </a:spcBef>
            </a:pPr>
            <a:r>
              <a:rPr lang="en-US" altLang="en-US" sz="2600" b="0" dirty="0" err="1" smtClean="0">
                <a:solidFill>
                  <a:srgbClr val="FFFFFF"/>
                </a:solidFill>
              </a:rPr>
              <a:t>TEK</a:t>
            </a:r>
            <a:r>
              <a:rPr lang="en-US" altLang="en-US" sz="2600" b="0" dirty="0" smtClean="0">
                <a:solidFill>
                  <a:srgbClr val="FFFFFF"/>
                </a:solidFill>
              </a:rPr>
              <a:t> chose, designed, implemented, analyzed, wrote &amp; published research</a:t>
            </a:r>
          </a:p>
          <a:p>
            <a:pPr>
              <a:spcBef>
                <a:spcPct val="0"/>
              </a:spcBef>
            </a:pPr>
            <a:r>
              <a:rPr lang="en-US" altLang="en-US" sz="2600" b="0" dirty="0" smtClean="0">
                <a:solidFill>
                  <a:srgbClr val="FFFFFF"/>
                </a:solidFill>
              </a:rPr>
              <a:t>faculty provided guidance</a:t>
            </a:r>
          </a:p>
          <a:p>
            <a:pPr>
              <a:spcBef>
                <a:spcPct val="0"/>
              </a:spcBef>
            </a:pPr>
            <a:r>
              <a:rPr lang="en-US" altLang="en-US" sz="2600" b="0" dirty="0" smtClean="0">
                <a:solidFill>
                  <a:srgbClr val="FFFFFF"/>
                </a:solidFill>
              </a:rPr>
              <a:t>faculty co-author papers</a:t>
            </a: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876800" y="2286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Аспирантские программы</a:t>
            </a:r>
            <a:endParaRPr lang="en-US" altLang="en-US" dirty="0"/>
          </a:p>
        </p:txBody>
      </p:sp>
      <p:sp>
        <p:nvSpPr>
          <p:cNvPr id="6" name="Rectangle 3"/>
          <p:cNvSpPr txBox="1">
            <a:spLocks noChangeArrowheads="1"/>
          </p:cNvSpPr>
          <p:nvPr/>
        </p:nvSpPr>
        <p:spPr bwMode="auto">
          <a:xfrm>
            <a:off x="4619625" y="1371600"/>
            <a:ext cx="4524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dirty="0" smtClean="0">
                <a:solidFill>
                  <a:srgbClr val="FFFFFF"/>
                </a:solidFill>
              </a:rPr>
              <a:t>Example:</a:t>
            </a:r>
          </a:p>
          <a:p>
            <a:pPr>
              <a:spcBef>
                <a:spcPct val="0"/>
              </a:spcBef>
            </a:pPr>
            <a:r>
              <a:rPr lang="ru-RU" altLang="en-US" sz="2600" b="0" dirty="0">
                <a:solidFill>
                  <a:srgbClr val="FFFFFF"/>
                </a:solidFill>
              </a:rPr>
              <a:t>Докторское </a:t>
            </a:r>
            <a:r>
              <a:rPr lang="ru-RU" altLang="en-US" sz="2600" b="0" dirty="0" err="1" smtClean="0">
                <a:solidFill>
                  <a:srgbClr val="FFFFFF"/>
                </a:solidFill>
              </a:rPr>
              <a:t>исследова-ние</a:t>
            </a:r>
            <a:r>
              <a:rPr lang="ru-RU" altLang="en-US" sz="2600" b="0" dirty="0" smtClean="0">
                <a:solidFill>
                  <a:srgbClr val="FFFFFF"/>
                </a:solidFill>
              </a:rPr>
              <a:t> </a:t>
            </a:r>
            <a:r>
              <a:rPr lang="ru-RU" altLang="en-US" sz="2600" b="0" dirty="0" err="1">
                <a:solidFill>
                  <a:srgbClr val="FFFFFF"/>
                </a:solidFill>
              </a:rPr>
              <a:t>Кацнера</a:t>
            </a:r>
            <a:r>
              <a:rPr lang="ru-RU" altLang="en-US" sz="2600" b="0" dirty="0">
                <a:solidFill>
                  <a:srgbClr val="FFFFFF"/>
                </a:solidFill>
              </a:rPr>
              <a:t> в </a:t>
            </a:r>
            <a:r>
              <a:rPr lang="ru-RU" altLang="en-US" sz="2600" b="0" dirty="0" err="1" smtClean="0">
                <a:solidFill>
                  <a:srgbClr val="FFFFFF"/>
                </a:solidFill>
              </a:rPr>
              <a:t>Универ-ситете</a:t>
            </a:r>
            <a:r>
              <a:rPr lang="ru-RU" altLang="en-US" sz="2600" b="0" dirty="0" smtClean="0">
                <a:solidFill>
                  <a:srgbClr val="FFFFFF"/>
                </a:solidFill>
              </a:rPr>
              <a:t> </a:t>
            </a:r>
            <a:r>
              <a:rPr lang="ru-RU" altLang="en-US" sz="2600" b="0" dirty="0">
                <a:solidFill>
                  <a:srgbClr val="FFFFFF"/>
                </a:solidFill>
              </a:rPr>
              <a:t>штата Аризона;</a:t>
            </a:r>
            <a:endParaRPr lang="en-US" altLang="en-US" sz="2600" b="0" dirty="0">
              <a:solidFill>
                <a:srgbClr val="FFFFFF"/>
              </a:solidFill>
            </a:endParaRPr>
          </a:p>
          <a:p>
            <a:pPr>
              <a:spcBef>
                <a:spcPct val="0"/>
              </a:spcBef>
            </a:pPr>
            <a:r>
              <a:rPr lang="en-US" altLang="en-US" sz="2600" b="0" dirty="0" smtClean="0">
                <a:solidFill>
                  <a:srgbClr val="FFFFFF"/>
                </a:solidFill>
              </a:rPr>
              <a:t>TEK </a:t>
            </a:r>
            <a:r>
              <a:rPr lang="ru-RU" altLang="en-US" sz="2600" b="0" dirty="0" smtClean="0">
                <a:solidFill>
                  <a:srgbClr val="FFFFFF"/>
                </a:solidFill>
              </a:rPr>
              <a:t>выбрал тему, </a:t>
            </a:r>
            <a:r>
              <a:rPr lang="ru-RU" altLang="en-US" sz="2600" b="0" dirty="0" err="1" smtClean="0">
                <a:solidFill>
                  <a:srgbClr val="FFFFFF"/>
                </a:solidFill>
              </a:rPr>
              <a:t>разра</a:t>
            </a:r>
            <a:r>
              <a:rPr lang="ru-RU" altLang="en-US" sz="2600" b="0" dirty="0" smtClean="0">
                <a:solidFill>
                  <a:srgbClr val="FFFFFF"/>
                </a:solidFill>
              </a:rPr>
              <a:t>-ботал, реализовал, про-анализировал и </a:t>
            </a:r>
            <a:r>
              <a:rPr lang="ru-RU" altLang="en-US" sz="2600" b="0" dirty="0" err="1" smtClean="0">
                <a:solidFill>
                  <a:srgbClr val="FFFFFF"/>
                </a:solidFill>
              </a:rPr>
              <a:t>опубли</a:t>
            </a:r>
            <a:r>
              <a:rPr lang="ru-RU" altLang="en-US" sz="2600" b="0" dirty="0" smtClean="0">
                <a:solidFill>
                  <a:srgbClr val="FFFFFF"/>
                </a:solidFill>
              </a:rPr>
              <a:t>-ковал данные по </a:t>
            </a:r>
            <a:r>
              <a:rPr lang="ru-RU" altLang="en-US" sz="2600" b="0" dirty="0" err="1" smtClean="0">
                <a:solidFill>
                  <a:srgbClr val="FFFFFF"/>
                </a:solidFill>
              </a:rPr>
              <a:t>иссле-дованию</a:t>
            </a:r>
            <a:r>
              <a:rPr lang="ru-RU" altLang="en-US" sz="2600" b="0" dirty="0" smtClean="0">
                <a:solidFill>
                  <a:srgbClr val="FFFFFF"/>
                </a:solidFill>
              </a:rPr>
              <a:t>;</a:t>
            </a:r>
            <a:endParaRPr lang="en-US" altLang="en-US" sz="2600" b="0" dirty="0" smtClean="0">
              <a:solidFill>
                <a:srgbClr val="FFFFFF"/>
              </a:solidFill>
            </a:endParaRPr>
          </a:p>
          <a:p>
            <a:pPr>
              <a:spcBef>
                <a:spcPct val="0"/>
              </a:spcBef>
            </a:pPr>
            <a:r>
              <a:rPr lang="ru-RU" altLang="en-US" sz="2600" b="0" dirty="0">
                <a:solidFill>
                  <a:srgbClr val="FFFFFF"/>
                </a:solidFill>
              </a:rPr>
              <a:t>ученые </a:t>
            </a:r>
            <a:r>
              <a:rPr lang="ru-RU" altLang="en-US" sz="2600" b="0" dirty="0" smtClean="0">
                <a:solidFill>
                  <a:srgbClr val="FFFFFF"/>
                </a:solidFill>
              </a:rPr>
              <a:t>консультировали;</a:t>
            </a:r>
          </a:p>
          <a:p>
            <a:pPr>
              <a:spcBef>
                <a:spcPct val="0"/>
              </a:spcBef>
            </a:pPr>
            <a:r>
              <a:rPr lang="ru-RU" altLang="en-US" sz="2600" b="0" dirty="0">
                <a:solidFill>
                  <a:srgbClr val="FFFFFF"/>
                </a:solidFill>
              </a:rPr>
              <a:t>соавторство педагогов при написании научной работы.</a:t>
            </a:r>
            <a:endParaRPr lang="en-US" altLang="en-US" sz="2600" b="0" dirty="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Tree>
    <p:extLst>
      <p:ext uri="{BB962C8B-B14F-4D97-AF65-F5344CB8AC3E}">
        <p14:creationId xmlns:p14="http://schemas.microsoft.com/office/powerpoint/2010/main" val="4003366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182"/>
            <a:ext cx="9144000" cy="5645636"/>
          </a:xfrm>
          <a:prstGeom prst="rect">
            <a:avLst/>
          </a:prstGeom>
        </p:spPr>
      </p:pic>
    </p:spTree>
    <p:extLst>
      <p:ext uri="{BB962C8B-B14F-4D97-AF65-F5344CB8AC3E}">
        <p14:creationId xmlns:p14="http://schemas.microsoft.com/office/powerpoint/2010/main" val="2781457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1537" y="228600"/>
            <a:ext cx="7400925" cy="5676900"/>
          </a:xfrm>
          <a:prstGeom prst="rect">
            <a:avLst/>
          </a:prstGeom>
        </p:spPr>
      </p:pic>
    </p:spTree>
    <p:extLst>
      <p:ext uri="{BB962C8B-B14F-4D97-AF65-F5344CB8AC3E}">
        <p14:creationId xmlns:p14="http://schemas.microsoft.com/office/powerpoint/2010/main" val="23622012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Best Practices</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4" y="1447800"/>
            <a:ext cx="41433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Obtain institutional support</a:t>
            </a:r>
          </a:p>
          <a:p>
            <a:pPr>
              <a:spcBef>
                <a:spcPct val="0"/>
              </a:spcBef>
            </a:pPr>
            <a:endParaRPr lang="en-US" altLang="en-US" b="0" dirty="0" smtClean="0">
              <a:solidFill>
                <a:srgbClr val="FFFFFF"/>
              </a:solidFill>
            </a:endParaRPr>
          </a:p>
          <a:p>
            <a:pPr>
              <a:spcBef>
                <a:spcPct val="0"/>
              </a:spcBef>
            </a:pPr>
            <a:r>
              <a:rPr lang="en-US" altLang="en-US" b="0" dirty="0" smtClean="0">
                <a:solidFill>
                  <a:srgbClr val="FFFFFF"/>
                </a:solidFill>
              </a:rPr>
              <a:t>Find funding – for research and for stipend for students</a:t>
            </a:r>
          </a:p>
          <a:p>
            <a:pPr>
              <a:spcBef>
                <a:spcPct val="0"/>
              </a:spcBef>
            </a:pPr>
            <a:endParaRPr lang="en-US" altLang="en-US" b="0" dirty="0" smtClean="0">
              <a:solidFill>
                <a:srgbClr val="FFFFFF"/>
              </a:solidFill>
            </a:endParaRPr>
          </a:p>
          <a:p>
            <a:pPr>
              <a:spcBef>
                <a:spcPct val="0"/>
              </a:spcBef>
            </a:pPr>
            <a:r>
              <a:rPr lang="en-US" altLang="en-US" b="0" dirty="0" smtClean="0">
                <a:solidFill>
                  <a:srgbClr val="FFFFFF"/>
                </a:solidFill>
              </a:rPr>
              <a:t>Provide mentoring opportunities for students</a:t>
            </a:r>
          </a:p>
          <a:p>
            <a:pPr marL="0" indent="0">
              <a:spcBef>
                <a:spcPct val="0"/>
              </a:spcBef>
              <a:buNone/>
            </a:pP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
        <p:nvSpPr>
          <p:cNvPr id="5" name="Rectangle 2"/>
          <p:cNvSpPr txBox="1">
            <a:spLocks noChangeArrowheads="1"/>
          </p:cNvSpPr>
          <p:nvPr/>
        </p:nvSpPr>
        <p:spPr bwMode="auto">
          <a:xfrm>
            <a:off x="4710894" y="381000"/>
            <a:ext cx="443310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Лучшие практики</a:t>
            </a:r>
            <a:endParaRPr lang="en-US" altLang="en-US" dirty="0" smtClean="0"/>
          </a:p>
        </p:txBody>
      </p:sp>
      <p:sp>
        <p:nvSpPr>
          <p:cNvPr id="6" name="Rectangle 3"/>
          <p:cNvSpPr txBox="1">
            <a:spLocks noChangeArrowheads="1"/>
          </p:cNvSpPr>
          <p:nvPr/>
        </p:nvSpPr>
        <p:spPr bwMode="auto">
          <a:xfrm>
            <a:off x="4114800" y="14478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Заручитесь поддержкой учреждения;</a:t>
            </a: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r>
              <a:rPr lang="ru-RU" altLang="en-US" b="0" dirty="0" smtClean="0">
                <a:solidFill>
                  <a:srgbClr val="FFFFFF"/>
                </a:solidFill>
              </a:rPr>
              <a:t>Получите грант – на исследование и оплату участия студентов;</a:t>
            </a: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r>
              <a:rPr lang="ru-RU" altLang="en-US" b="0" dirty="0" smtClean="0">
                <a:solidFill>
                  <a:srgbClr val="FFFFFF"/>
                </a:solidFill>
              </a:rPr>
              <a:t>Обеспечьте студентов наставнической поддержкой;</a:t>
            </a:r>
            <a:endParaRPr lang="en-US" altLang="en-US" b="0" dirty="0" smtClean="0">
              <a:solidFill>
                <a:srgbClr val="FFFFFF"/>
              </a:solidFill>
            </a:endParaRPr>
          </a:p>
        </p:txBody>
      </p:sp>
    </p:spTree>
    <p:extLst>
      <p:ext uri="{BB962C8B-B14F-4D97-AF65-F5344CB8AC3E}">
        <p14:creationId xmlns:p14="http://schemas.microsoft.com/office/powerpoint/2010/main" val="27351578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Best Practices</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4" y="14478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b="0" dirty="0" smtClean="0">
                <a:solidFill>
                  <a:srgbClr val="FFFFFF"/>
                </a:solidFill>
              </a:rPr>
              <a:t>Set clear goals</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Have students draw up plan of action, sign the document</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Weekly meetings to ensure progress</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Require final project</a:t>
            </a:r>
          </a:p>
          <a:p>
            <a:pPr marL="0" indent="0">
              <a:spcBef>
                <a:spcPct val="0"/>
              </a:spcBef>
              <a:buFont typeface="Wingdings" panose="05000000000000000000" pitchFamily="2" charset="2"/>
              <a:buNone/>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572000" y="381000"/>
            <a:ext cx="434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Лучшие практики</a:t>
            </a:r>
            <a:endParaRPr lang="en-US" altLang="en-US" dirty="0"/>
          </a:p>
        </p:txBody>
      </p:sp>
      <p:sp>
        <p:nvSpPr>
          <p:cNvPr id="6" name="Rectangle 3"/>
          <p:cNvSpPr txBox="1">
            <a:spLocks noChangeArrowheads="1"/>
          </p:cNvSpPr>
          <p:nvPr/>
        </p:nvSpPr>
        <p:spPr bwMode="auto">
          <a:xfrm>
            <a:off x="4191000" y="1447800"/>
            <a:ext cx="495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solidFill>
                  <a:srgbClr val="FFFFFF"/>
                </a:solidFill>
              </a:rPr>
              <a:t>Ставьте четкие цели;</a:t>
            </a:r>
            <a:endParaRPr lang="en-US" altLang="en-US" sz="2600" b="0" dirty="0" smtClean="0">
              <a:solidFill>
                <a:srgbClr val="FFFFFF"/>
              </a:solidFill>
            </a:endParaRPr>
          </a:p>
          <a:p>
            <a:pPr>
              <a:spcBef>
                <a:spcPct val="0"/>
              </a:spcBef>
            </a:pPr>
            <a:endParaRPr lang="en-US" altLang="en-US" sz="2600" b="0" dirty="0">
              <a:solidFill>
                <a:srgbClr val="FFFFFF"/>
              </a:solidFill>
            </a:endParaRPr>
          </a:p>
          <a:p>
            <a:pPr>
              <a:spcBef>
                <a:spcPct val="0"/>
              </a:spcBef>
            </a:pPr>
            <a:r>
              <a:rPr lang="ru-RU" altLang="en-US" sz="2600" b="0" dirty="0" smtClean="0">
                <a:solidFill>
                  <a:srgbClr val="FFFFFF"/>
                </a:solidFill>
              </a:rPr>
              <a:t>Участие студентов в </a:t>
            </a:r>
            <a:r>
              <a:rPr lang="ru-RU" altLang="en-US" sz="2600" b="0" dirty="0" err="1" smtClean="0">
                <a:solidFill>
                  <a:srgbClr val="FFFFFF"/>
                </a:solidFill>
              </a:rPr>
              <a:t>разра-ботке</a:t>
            </a:r>
            <a:r>
              <a:rPr lang="ru-RU" altLang="en-US" sz="2600" b="0" dirty="0" smtClean="0">
                <a:solidFill>
                  <a:srgbClr val="FFFFFF"/>
                </a:solidFill>
              </a:rPr>
              <a:t> и подписании плана действий; </a:t>
            </a:r>
            <a:endParaRPr lang="en-US" altLang="en-US" sz="2600" b="0" dirty="0" smtClean="0">
              <a:solidFill>
                <a:srgbClr val="FFFFFF"/>
              </a:solidFill>
            </a:endParaRPr>
          </a:p>
          <a:p>
            <a:pPr>
              <a:spcBef>
                <a:spcPct val="0"/>
              </a:spcBef>
            </a:pPr>
            <a:endParaRPr lang="en-US" altLang="en-US" sz="2600" b="0" dirty="0">
              <a:solidFill>
                <a:srgbClr val="FFFFFF"/>
              </a:solidFill>
            </a:endParaRPr>
          </a:p>
          <a:p>
            <a:pPr>
              <a:spcBef>
                <a:spcPct val="0"/>
              </a:spcBef>
            </a:pPr>
            <a:r>
              <a:rPr lang="ru-RU" altLang="en-US" sz="2600" b="0" dirty="0" smtClean="0">
                <a:solidFill>
                  <a:srgbClr val="FFFFFF"/>
                </a:solidFill>
              </a:rPr>
              <a:t>Еженедельные встречи для мониторинга хода работ;</a:t>
            </a:r>
            <a:endParaRPr lang="en-US" altLang="en-US" sz="2600" b="0" dirty="0" smtClean="0">
              <a:solidFill>
                <a:srgbClr val="FFFFFF"/>
              </a:solidFill>
            </a:endParaRPr>
          </a:p>
          <a:p>
            <a:pPr>
              <a:spcBef>
                <a:spcPct val="0"/>
              </a:spcBef>
            </a:pPr>
            <a:endParaRPr lang="en-US" altLang="en-US" sz="2600" b="0" dirty="0">
              <a:solidFill>
                <a:srgbClr val="FFFFFF"/>
              </a:solidFill>
            </a:endParaRPr>
          </a:p>
          <a:p>
            <a:pPr>
              <a:spcBef>
                <a:spcPct val="0"/>
              </a:spcBef>
            </a:pPr>
            <a:r>
              <a:rPr lang="ru-RU" altLang="en-US" sz="2600" b="0" dirty="0" smtClean="0">
                <a:solidFill>
                  <a:srgbClr val="FFFFFF"/>
                </a:solidFill>
              </a:rPr>
              <a:t>Обязательное написание заключительного отчета;</a:t>
            </a:r>
            <a:endParaRPr lang="en-US" altLang="en-US" sz="2600" b="0" dirty="0" smtClean="0">
              <a:solidFill>
                <a:srgbClr val="FFFFFF"/>
              </a:solidFill>
            </a:endParaRPr>
          </a:p>
        </p:txBody>
      </p:sp>
    </p:spTree>
    <p:extLst>
      <p:ext uri="{BB962C8B-B14F-4D97-AF65-F5344CB8AC3E}">
        <p14:creationId xmlns:p14="http://schemas.microsoft.com/office/powerpoint/2010/main" val="4119684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Best Practices</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23824" y="1447800"/>
            <a:ext cx="42957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sz="2600" b="0" dirty="0" smtClean="0">
                <a:solidFill>
                  <a:srgbClr val="FFFFFF"/>
                </a:solidFill>
              </a:rPr>
              <a:t>Require final project</a:t>
            </a:r>
          </a:p>
          <a:p>
            <a:pPr marL="0" indent="0">
              <a:spcBef>
                <a:spcPct val="0"/>
              </a:spcBef>
              <a:buNone/>
            </a:pPr>
            <a:endParaRPr lang="ru-RU" altLang="en-US" sz="2600" b="0" dirty="0" smtClean="0">
              <a:solidFill>
                <a:srgbClr val="FFFFFF"/>
              </a:solidFill>
            </a:endParaRPr>
          </a:p>
          <a:p>
            <a:pPr marL="0" indent="0">
              <a:spcBef>
                <a:spcPct val="0"/>
              </a:spcBef>
              <a:buNone/>
            </a:pPr>
            <a:endParaRPr lang="en-US" altLang="en-US" sz="2600" b="0" dirty="0">
              <a:solidFill>
                <a:srgbClr val="FFFFFF"/>
              </a:solidFill>
            </a:endParaRPr>
          </a:p>
          <a:p>
            <a:pPr>
              <a:spcBef>
                <a:spcPct val="0"/>
              </a:spcBef>
            </a:pPr>
            <a:r>
              <a:rPr lang="en-US" altLang="en-US" sz="2600" b="0" dirty="0" smtClean="0">
                <a:solidFill>
                  <a:srgbClr val="FFFFFF"/>
                </a:solidFill>
              </a:rPr>
              <a:t>Include evaluation component – for student and advisor</a:t>
            </a:r>
          </a:p>
          <a:p>
            <a:pPr>
              <a:spcBef>
                <a:spcPct val="0"/>
              </a:spcBef>
            </a:pPr>
            <a:endParaRPr lang="en-US" altLang="en-US" sz="2600" b="0" dirty="0">
              <a:solidFill>
                <a:srgbClr val="FFFFFF"/>
              </a:solidFill>
            </a:endParaRPr>
          </a:p>
          <a:p>
            <a:pPr>
              <a:spcBef>
                <a:spcPct val="0"/>
              </a:spcBef>
            </a:pPr>
            <a:r>
              <a:rPr lang="en-US" altLang="en-US" sz="2600" b="0" dirty="0" smtClean="0">
                <a:solidFill>
                  <a:srgbClr val="FFFFFF"/>
                </a:solidFill>
              </a:rPr>
              <a:t>Manage adaptively – learn from evaluation</a:t>
            </a:r>
          </a:p>
          <a:p>
            <a:pPr marL="0" indent="0">
              <a:spcBef>
                <a:spcPct val="0"/>
              </a:spcBef>
              <a:buFont typeface="Wingdings" panose="05000000000000000000" pitchFamily="2" charset="2"/>
              <a:buNone/>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a:p>
            <a:pPr lvl="1">
              <a:spcBef>
                <a:spcPct val="0"/>
              </a:spcBef>
            </a:pPr>
            <a:endParaRPr lang="en-US" altLang="en-US" sz="2600" b="0" dirty="0" smtClean="0">
              <a:solidFill>
                <a:srgbClr val="FFFFFF"/>
              </a:solidFill>
            </a:endParaRPr>
          </a:p>
        </p:txBody>
      </p:sp>
      <p:sp>
        <p:nvSpPr>
          <p:cNvPr id="5" name="Rectangle 2"/>
          <p:cNvSpPr txBox="1">
            <a:spLocks noChangeArrowheads="1"/>
          </p:cNvSpPr>
          <p:nvPr/>
        </p:nvSpPr>
        <p:spPr bwMode="auto">
          <a:xfrm>
            <a:off x="4810124" y="381000"/>
            <a:ext cx="43338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Лучшие практики</a:t>
            </a:r>
            <a:endParaRPr lang="en-US" altLang="en-US" dirty="0"/>
          </a:p>
        </p:txBody>
      </p:sp>
      <p:sp>
        <p:nvSpPr>
          <p:cNvPr id="6" name="Rectangle 3"/>
          <p:cNvSpPr txBox="1">
            <a:spLocks noChangeArrowheads="1"/>
          </p:cNvSpPr>
          <p:nvPr/>
        </p:nvSpPr>
        <p:spPr bwMode="auto">
          <a:xfrm>
            <a:off x="4429124" y="1447800"/>
            <a:ext cx="4800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a:solidFill>
                  <a:srgbClr val="FFFFFF"/>
                </a:solidFill>
              </a:rPr>
              <a:t>Обязательное написание заключительного </a:t>
            </a:r>
            <a:r>
              <a:rPr lang="ru-RU" altLang="en-US" sz="2600" b="0" dirty="0" smtClean="0">
                <a:solidFill>
                  <a:srgbClr val="FFFFFF"/>
                </a:solidFill>
              </a:rPr>
              <a:t>отчета;</a:t>
            </a:r>
          </a:p>
          <a:p>
            <a:pPr marL="0" indent="0">
              <a:spcBef>
                <a:spcPct val="0"/>
              </a:spcBef>
              <a:buNone/>
            </a:pPr>
            <a:endParaRPr lang="en-US" altLang="en-US" sz="2600" b="0" dirty="0">
              <a:solidFill>
                <a:srgbClr val="FFFFFF"/>
              </a:solidFill>
            </a:endParaRPr>
          </a:p>
          <a:p>
            <a:pPr>
              <a:spcBef>
                <a:spcPct val="0"/>
              </a:spcBef>
            </a:pPr>
            <a:r>
              <a:rPr lang="ru-RU" altLang="en-US" sz="2600" b="0" dirty="0" smtClean="0">
                <a:solidFill>
                  <a:srgbClr val="FFFFFF"/>
                </a:solidFill>
              </a:rPr>
              <a:t>Компонент  по оценке</a:t>
            </a:r>
            <a:r>
              <a:rPr lang="en-US" altLang="en-US" sz="2600" b="0" dirty="0" smtClean="0">
                <a:solidFill>
                  <a:srgbClr val="FFFFFF"/>
                </a:solidFill>
              </a:rPr>
              <a:t> – </a:t>
            </a:r>
            <a:r>
              <a:rPr lang="ru-RU" altLang="en-US" sz="2600" b="0" dirty="0" smtClean="0">
                <a:solidFill>
                  <a:srgbClr val="FFFFFF"/>
                </a:solidFill>
              </a:rPr>
              <a:t>для студентов и научных руководителей;</a:t>
            </a:r>
            <a:endParaRPr lang="en-US" altLang="en-US" sz="2600" b="0" dirty="0" smtClean="0">
              <a:solidFill>
                <a:srgbClr val="FFFFFF"/>
              </a:solidFill>
            </a:endParaRPr>
          </a:p>
          <a:p>
            <a:pPr>
              <a:spcBef>
                <a:spcPct val="0"/>
              </a:spcBef>
            </a:pPr>
            <a:endParaRPr lang="en-US" altLang="en-US" sz="2600" b="0" dirty="0">
              <a:solidFill>
                <a:srgbClr val="FFFFFF"/>
              </a:solidFill>
            </a:endParaRPr>
          </a:p>
          <a:p>
            <a:pPr>
              <a:spcBef>
                <a:spcPct val="0"/>
              </a:spcBef>
            </a:pPr>
            <a:r>
              <a:rPr lang="ru-RU" altLang="en-US" sz="2600" b="0" dirty="0" smtClean="0">
                <a:solidFill>
                  <a:srgbClr val="FFFFFF"/>
                </a:solidFill>
              </a:rPr>
              <a:t>Адаптивное управление </a:t>
            </a:r>
            <a:r>
              <a:rPr lang="en-US" altLang="en-US" sz="2600" b="0" dirty="0" smtClean="0">
                <a:solidFill>
                  <a:srgbClr val="FFFFFF"/>
                </a:solidFill>
              </a:rPr>
              <a:t>– </a:t>
            </a:r>
            <a:r>
              <a:rPr lang="ru-RU" altLang="en-US" sz="2600" b="0" dirty="0" smtClean="0">
                <a:solidFill>
                  <a:srgbClr val="FFFFFF"/>
                </a:solidFill>
              </a:rPr>
              <a:t>на основе результатов оценки.</a:t>
            </a:r>
            <a:endParaRPr lang="en-US" altLang="en-US" sz="2600" b="0" dirty="0" smtClean="0">
              <a:solidFill>
                <a:srgbClr val="FFFFFF"/>
              </a:solidFill>
            </a:endParaRPr>
          </a:p>
        </p:txBody>
      </p:sp>
    </p:spTree>
    <p:extLst>
      <p:ext uri="{BB962C8B-B14F-4D97-AF65-F5344CB8AC3E}">
        <p14:creationId xmlns:p14="http://schemas.microsoft.com/office/powerpoint/2010/main" val="34627510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Experiential learning</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04775" y="1752600"/>
            <a:ext cx="43148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Form groups (2-4 people)</a:t>
            </a:r>
          </a:p>
          <a:p>
            <a:pPr>
              <a:spcBef>
                <a:spcPct val="0"/>
              </a:spcBef>
            </a:pPr>
            <a:endParaRPr lang="en-US" altLang="en-US" b="0" dirty="0" smtClean="0">
              <a:solidFill>
                <a:srgbClr val="FFFFFF"/>
              </a:solidFill>
            </a:endParaRPr>
          </a:p>
          <a:p>
            <a:pPr>
              <a:spcBef>
                <a:spcPct val="0"/>
              </a:spcBef>
            </a:pPr>
            <a:r>
              <a:rPr lang="en-US" altLang="en-US" b="0" dirty="0" smtClean="0">
                <a:solidFill>
                  <a:srgbClr val="FFFFFF"/>
                </a:solidFill>
              </a:rPr>
              <a:t>Design research program involving students</a:t>
            </a:r>
          </a:p>
          <a:p>
            <a:pPr>
              <a:spcBef>
                <a:spcPct val="0"/>
              </a:spcBef>
            </a:pPr>
            <a:endParaRPr lang="en-US" altLang="en-US" b="0" dirty="0">
              <a:solidFill>
                <a:srgbClr val="FFFFFF"/>
              </a:solidFill>
            </a:endParaRPr>
          </a:p>
          <a:p>
            <a:pPr>
              <a:spcBef>
                <a:spcPct val="0"/>
              </a:spcBef>
            </a:pPr>
            <a:r>
              <a:rPr lang="en-US" altLang="en-US" b="0" dirty="0" smtClean="0">
                <a:solidFill>
                  <a:srgbClr val="FFFFFF"/>
                </a:solidFill>
              </a:rPr>
              <a:t>focused on your home institution</a:t>
            </a:r>
            <a:endParaRPr lang="en-US" altLang="en-US" b="0" dirty="0">
              <a:solidFill>
                <a:srgbClr val="FFFFFF"/>
              </a:solidFill>
            </a:endParaRPr>
          </a:p>
          <a:p>
            <a:pPr>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
        <p:nvSpPr>
          <p:cNvPr id="5" name="Rectangle 2"/>
          <p:cNvSpPr txBox="1">
            <a:spLocks noChangeArrowheads="1"/>
          </p:cNvSpPr>
          <p:nvPr/>
        </p:nvSpPr>
        <p:spPr bwMode="auto">
          <a:xfrm>
            <a:off x="48768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Эмпирическое обучение</a:t>
            </a:r>
            <a:endParaRPr lang="en-US" altLang="en-US" dirty="0" smtClean="0"/>
          </a:p>
        </p:txBody>
      </p:sp>
      <p:sp>
        <p:nvSpPr>
          <p:cNvPr id="6" name="Rectangle 3"/>
          <p:cNvSpPr txBox="1">
            <a:spLocks noChangeArrowheads="1"/>
          </p:cNvSpPr>
          <p:nvPr/>
        </p:nvSpPr>
        <p:spPr bwMode="auto">
          <a:xfrm>
            <a:off x="4600575" y="1752600"/>
            <a:ext cx="43148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Формируйте группы </a:t>
            </a:r>
            <a:r>
              <a:rPr lang="en-US" altLang="en-US" b="0" dirty="0" smtClean="0">
                <a:solidFill>
                  <a:srgbClr val="FFFFFF"/>
                </a:solidFill>
              </a:rPr>
              <a:t>(2-4 </a:t>
            </a:r>
            <a:r>
              <a:rPr lang="ru-RU" altLang="en-US" b="0" dirty="0" smtClean="0">
                <a:solidFill>
                  <a:srgbClr val="FFFFFF"/>
                </a:solidFill>
              </a:rPr>
              <a:t>человека</a:t>
            </a:r>
            <a:r>
              <a:rPr lang="en-US" altLang="en-US" b="0" dirty="0" smtClean="0">
                <a:solidFill>
                  <a:srgbClr val="FFFFFF"/>
                </a:solidFill>
              </a:rPr>
              <a:t>)</a:t>
            </a:r>
            <a:r>
              <a:rPr lang="ru-RU" altLang="en-US" b="0" dirty="0" smtClean="0">
                <a:solidFill>
                  <a:srgbClr val="FFFFFF"/>
                </a:solidFill>
              </a:rPr>
              <a:t>;</a:t>
            </a: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r>
              <a:rPr lang="ru-RU" altLang="en-US" b="0" dirty="0" smtClean="0">
                <a:solidFill>
                  <a:srgbClr val="FFFFFF"/>
                </a:solidFill>
              </a:rPr>
              <a:t>Разрабатывайте исследования с участием студентов;</a:t>
            </a:r>
            <a:endParaRPr lang="en-US" altLang="en-US" b="0" dirty="0" smtClean="0">
              <a:solidFill>
                <a:srgbClr val="FFFFFF"/>
              </a:solidFill>
            </a:endParaRPr>
          </a:p>
          <a:p>
            <a:pPr>
              <a:spcBef>
                <a:spcPct val="0"/>
              </a:spcBef>
            </a:pPr>
            <a:endParaRPr lang="en-US" altLang="en-US" b="0" dirty="0">
              <a:solidFill>
                <a:srgbClr val="FFFFFF"/>
              </a:solidFill>
            </a:endParaRPr>
          </a:p>
          <a:p>
            <a:pPr>
              <a:spcBef>
                <a:spcPct val="0"/>
              </a:spcBef>
            </a:pPr>
            <a:r>
              <a:rPr lang="ru-RU" altLang="en-US" b="0" dirty="0" smtClean="0">
                <a:solidFill>
                  <a:srgbClr val="FFFFFF"/>
                </a:solidFill>
              </a:rPr>
              <a:t>Учитывайте </a:t>
            </a:r>
            <a:r>
              <a:rPr lang="ru-RU" altLang="en-US" b="0" dirty="0" err="1" smtClean="0">
                <a:solidFill>
                  <a:srgbClr val="FFFFFF"/>
                </a:solidFill>
              </a:rPr>
              <a:t>возмож-ности</a:t>
            </a:r>
            <a:r>
              <a:rPr lang="ru-RU" altLang="en-US" b="0" dirty="0" smtClean="0">
                <a:solidFill>
                  <a:srgbClr val="FFFFFF"/>
                </a:solidFill>
              </a:rPr>
              <a:t>/нужды своего учреждения.</a:t>
            </a:r>
            <a:endParaRPr lang="en-US" altLang="en-US" b="0" dirty="0" smtClean="0">
              <a:solidFill>
                <a:srgbClr val="FFFFFF"/>
              </a:solidFill>
            </a:endParaRPr>
          </a:p>
        </p:txBody>
      </p:sp>
    </p:spTree>
    <p:extLst>
      <p:ext uri="{BB962C8B-B14F-4D97-AF65-F5344CB8AC3E}">
        <p14:creationId xmlns:p14="http://schemas.microsoft.com/office/powerpoint/2010/main" val="1276165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Experiential learning</a:t>
            </a:r>
          </a:p>
        </p:txBody>
      </p:sp>
      <p:sp>
        <p:nvSpPr>
          <p:cNvPr id="5123" name="Rectangle 3"/>
          <p:cNvSpPr>
            <a:spLocks noGrp="1" noChangeArrowheads="1"/>
          </p:cNvSpPr>
          <p:nvPr>
            <p:ph type="body" idx="1"/>
          </p:nvPr>
        </p:nvSpPr>
        <p:spPr>
          <a:xfrm>
            <a:off x="114300" y="1981200"/>
            <a:ext cx="4686300" cy="2362200"/>
          </a:xfrm>
        </p:spPr>
        <p:txBody>
          <a:bodyPr/>
          <a:lstStyle/>
          <a:p>
            <a:pPr lvl="1">
              <a:spcBef>
                <a:spcPct val="0"/>
              </a:spcBef>
            </a:pPr>
            <a:endParaRPr lang="en-US" altLang="en-US" b="0" dirty="0" smtClean="0"/>
          </a:p>
          <a:p>
            <a:pPr lvl="1">
              <a:spcBef>
                <a:spcPct val="0"/>
              </a:spcBef>
            </a:pPr>
            <a:endParaRPr lang="en-US" altLang="en-US" b="0" dirty="0" smtClean="0"/>
          </a:p>
          <a:p>
            <a:pPr lvl="1">
              <a:spcBef>
                <a:spcPct val="0"/>
              </a:spcBef>
            </a:pPr>
            <a:endParaRPr lang="en-US" altLang="en-US" b="0" dirty="0" smtClean="0"/>
          </a:p>
        </p:txBody>
      </p:sp>
      <p:sp>
        <p:nvSpPr>
          <p:cNvPr id="4" name="Rectangle 3"/>
          <p:cNvSpPr txBox="1">
            <a:spLocks noChangeArrowheads="1"/>
          </p:cNvSpPr>
          <p:nvPr/>
        </p:nvSpPr>
        <p:spPr bwMode="auto">
          <a:xfrm>
            <a:off x="104775" y="1600200"/>
            <a:ext cx="419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US" altLang="en-US" b="0" dirty="0" smtClean="0">
                <a:solidFill>
                  <a:srgbClr val="FFFFFF"/>
                </a:solidFill>
              </a:rPr>
              <a:t>Critical components:</a:t>
            </a:r>
          </a:p>
          <a:p>
            <a:pPr lvl="1">
              <a:spcBef>
                <a:spcPct val="0"/>
              </a:spcBef>
            </a:pPr>
            <a:r>
              <a:rPr lang="en-US" altLang="en-US" b="0" dirty="0" smtClean="0">
                <a:solidFill>
                  <a:srgbClr val="FFFFFF"/>
                </a:solidFill>
              </a:rPr>
              <a:t>funding plan</a:t>
            </a:r>
          </a:p>
          <a:p>
            <a:pPr lvl="1">
              <a:spcBef>
                <a:spcPct val="0"/>
              </a:spcBef>
            </a:pPr>
            <a:r>
              <a:rPr lang="en-US" altLang="en-US" b="0" dirty="0" smtClean="0">
                <a:solidFill>
                  <a:srgbClr val="FFFFFF"/>
                </a:solidFill>
              </a:rPr>
              <a:t>mentoring plan</a:t>
            </a:r>
          </a:p>
          <a:p>
            <a:pPr lvl="1">
              <a:spcBef>
                <a:spcPct val="0"/>
              </a:spcBef>
            </a:pPr>
            <a:r>
              <a:rPr lang="en-US" altLang="en-US" b="0" dirty="0" smtClean="0">
                <a:solidFill>
                  <a:srgbClr val="FFFFFF"/>
                </a:solidFill>
              </a:rPr>
              <a:t>final project</a:t>
            </a:r>
          </a:p>
          <a:p>
            <a:pPr lvl="1">
              <a:spcBef>
                <a:spcPct val="0"/>
              </a:spcBef>
            </a:pPr>
            <a:r>
              <a:rPr lang="en-US" altLang="en-US" b="0" dirty="0" smtClean="0">
                <a:solidFill>
                  <a:srgbClr val="FFFFFF"/>
                </a:solidFill>
              </a:rPr>
              <a:t>opportunity to communicate</a:t>
            </a:r>
          </a:p>
          <a:p>
            <a:pPr lvl="1">
              <a:spcBef>
                <a:spcPct val="0"/>
              </a:spcBef>
            </a:pPr>
            <a:r>
              <a:rPr lang="en-US" altLang="en-US" b="0" dirty="0" smtClean="0">
                <a:solidFill>
                  <a:srgbClr val="FFFFFF"/>
                </a:solidFill>
              </a:rPr>
              <a:t>clear goals</a:t>
            </a:r>
          </a:p>
          <a:p>
            <a:pPr lvl="1">
              <a:spcBef>
                <a:spcPct val="0"/>
              </a:spcBef>
            </a:pPr>
            <a:r>
              <a:rPr lang="en-US" altLang="en-US" b="0" dirty="0">
                <a:solidFill>
                  <a:srgbClr val="FFFFFF"/>
                </a:solidFill>
              </a:rPr>
              <a:t>evaluation plan (for course</a:t>
            </a:r>
            <a:r>
              <a:rPr lang="en-US" altLang="en-US" b="0" dirty="0" smtClean="0">
                <a:solidFill>
                  <a:srgbClr val="FFFFFF"/>
                </a:solidFill>
              </a:rPr>
              <a:t>)</a:t>
            </a:r>
          </a:p>
          <a:p>
            <a:pPr lvl="1">
              <a:spcBef>
                <a:spcPct val="0"/>
              </a:spcBef>
            </a:pPr>
            <a:r>
              <a:rPr lang="en-US" altLang="en-US" b="0" dirty="0" smtClean="0">
                <a:solidFill>
                  <a:srgbClr val="FFFFFF"/>
                </a:solidFill>
              </a:rPr>
              <a:t>adaptive management</a:t>
            </a:r>
          </a:p>
          <a:p>
            <a:pPr>
              <a:spcBef>
                <a:spcPct val="0"/>
              </a:spcBef>
            </a:pPr>
            <a:r>
              <a:rPr lang="en-US" altLang="en-US" b="0" dirty="0" smtClean="0">
                <a:solidFill>
                  <a:srgbClr val="FFFFFF"/>
                </a:solidFill>
              </a:rPr>
              <a:t>Present your plan here</a:t>
            </a:r>
            <a:endParaRPr lang="en-US" altLang="en-US" b="0" dirty="0">
              <a:solidFill>
                <a:srgbClr val="FFFFFF"/>
              </a:solidFill>
            </a:endParaRPr>
          </a:p>
          <a:p>
            <a:pPr>
              <a:spcBef>
                <a:spcPct val="0"/>
              </a:spcBef>
            </a:pP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
        <p:nvSpPr>
          <p:cNvPr id="5" name="Rectangle 2"/>
          <p:cNvSpPr txBox="1">
            <a:spLocks noChangeArrowheads="1"/>
          </p:cNvSpPr>
          <p:nvPr/>
        </p:nvSpPr>
        <p:spPr bwMode="auto">
          <a:xfrm>
            <a:off x="45720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Эмпирическое обучение</a:t>
            </a:r>
            <a:endParaRPr lang="en-US" altLang="en-US" dirty="0"/>
          </a:p>
        </p:txBody>
      </p:sp>
      <p:sp>
        <p:nvSpPr>
          <p:cNvPr id="6" name="Rectangle 3"/>
          <p:cNvSpPr txBox="1">
            <a:spLocks noChangeArrowheads="1"/>
          </p:cNvSpPr>
          <p:nvPr/>
        </p:nvSpPr>
        <p:spPr bwMode="auto">
          <a:xfrm>
            <a:off x="4295775" y="1600200"/>
            <a:ext cx="467677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b="0" dirty="0" smtClean="0">
                <a:solidFill>
                  <a:srgbClr val="FFFFFF"/>
                </a:solidFill>
              </a:rPr>
              <a:t>Ключевые элементы</a:t>
            </a:r>
            <a:r>
              <a:rPr lang="en-US" altLang="en-US" b="0" dirty="0" smtClean="0">
                <a:solidFill>
                  <a:srgbClr val="FFFFFF"/>
                </a:solidFill>
              </a:rPr>
              <a:t>:</a:t>
            </a:r>
          </a:p>
          <a:p>
            <a:pPr lvl="1">
              <a:spcBef>
                <a:spcPct val="0"/>
              </a:spcBef>
            </a:pPr>
            <a:r>
              <a:rPr lang="ru-RU" altLang="en-US" b="0" dirty="0" smtClean="0">
                <a:solidFill>
                  <a:srgbClr val="FFFFFF"/>
                </a:solidFill>
              </a:rPr>
              <a:t>план финансирования;</a:t>
            </a:r>
            <a:endParaRPr lang="en-US" altLang="en-US" b="0" dirty="0" smtClean="0">
              <a:solidFill>
                <a:srgbClr val="FFFFFF"/>
              </a:solidFill>
            </a:endParaRPr>
          </a:p>
          <a:p>
            <a:pPr lvl="1">
              <a:spcBef>
                <a:spcPct val="0"/>
              </a:spcBef>
            </a:pPr>
            <a:r>
              <a:rPr lang="ru-RU" altLang="en-US" b="0" dirty="0">
                <a:solidFill>
                  <a:srgbClr val="FFFFFF"/>
                </a:solidFill>
              </a:rPr>
              <a:t>п</a:t>
            </a:r>
            <a:r>
              <a:rPr lang="ru-RU" altLang="en-US" b="0" dirty="0" smtClean="0">
                <a:solidFill>
                  <a:srgbClr val="FFFFFF"/>
                </a:solidFill>
              </a:rPr>
              <a:t>лан наставничества;</a:t>
            </a:r>
            <a:endParaRPr lang="en-US" altLang="en-US" b="0" dirty="0" smtClean="0">
              <a:solidFill>
                <a:srgbClr val="FFFFFF"/>
              </a:solidFill>
            </a:endParaRPr>
          </a:p>
          <a:p>
            <a:pPr lvl="1">
              <a:spcBef>
                <a:spcPct val="0"/>
              </a:spcBef>
            </a:pPr>
            <a:r>
              <a:rPr lang="ru-RU" altLang="en-US" b="0" dirty="0">
                <a:solidFill>
                  <a:srgbClr val="FFFFFF"/>
                </a:solidFill>
              </a:rPr>
              <a:t>о</a:t>
            </a:r>
            <a:r>
              <a:rPr lang="ru-RU" altLang="en-US" b="0" dirty="0" smtClean="0">
                <a:solidFill>
                  <a:srgbClr val="FFFFFF"/>
                </a:solidFill>
              </a:rPr>
              <a:t>кончательный отчет;</a:t>
            </a:r>
            <a:endParaRPr lang="en-US" altLang="en-US" b="0" dirty="0" smtClean="0">
              <a:solidFill>
                <a:srgbClr val="FFFFFF"/>
              </a:solidFill>
            </a:endParaRPr>
          </a:p>
          <a:p>
            <a:pPr lvl="1">
              <a:spcBef>
                <a:spcPct val="0"/>
              </a:spcBef>
            </a:pPr>
            <a:r>
              <a:rPr lang="ru-RU" altLang="en-US" b="0" dirty="0">
                <a:solidFill>
                  <a:srgbClr val="FFFFFF"/>
                </a:solidFill>
              </a:rPr>
              <a:t>к</a:t>
            </a:r>
            <a:r>
              <a:rPr lang="ru-RU" altLang="en-US" b="0" dirty="0" smtClean="0">
                <a:solidFill>
                  <a:srgbClr val="FFFFFF"/>
                </a:solidFill>
              </a:rPr>
              <a:t>аналы взаимодействия;</a:t>
            </a:r>
            <a:endParaRPr lang="en-US" altLang="en-US" b="0" dirty="0" smtClean="0">
              <a:solidFill>
                <a:srgbClr val="FFFFFF"/>
              </a:solidFill>
            </a:endParaRPr>
          </a:p>
          <a:p>
            <a:pPr lvl="1">
              <a:spcBef>
                <a:spcPct val="0"/>
              </a:spcBef>
            </a:pPr>
            <a:r>
              <a:rPr lang="ru-RU" altLang="en-US" b="0" dirty="0">
                <a:solidFill>
                  <a:srgbClr val="FFFFFF"/>
                </a:solidFill>
              </a:rPr>
              <a:t>ч</a:t>
            </a:r>
            <a:r>
              <a:rPr lang="ru-RU" altLang="en-US" b="0" dirty="0" smtClean="0">
                <a:solidFill>
                  <a:srgbClr val="FFFFFF"/>
                </a:solidFill>
              </a:rPr>
              <a:t>еткие цели;</a:t>
            </a:r>
            <a:endParaRPr lang="en-US" altLang="en-US" b="0" dirty="0" smtClean="0">
              <a:solidFill>
                <a:srgbClr val="FFFFFF"/>
              </a:solidFill>
            </a:endParaRPr>
          </a:p>
          <a:p>
            <a:pPr lvl="1">
              <a:spcBef>
                <a:spcPct val="0"/>
              </a:spcBef>
            </a:pPr>
            <a:r>
              <a:rPr lang="ru-RU" altLang="en-US" b="0" dirty="0">
                <a:solidFill>
                  <a:srgbClr val="FFFFFF"/>
                </a:solidFill>
              </a:rPr>
              <a:t>п</a:t>
            </a:r>
            <a:r>
              <a:rPr lang="ru-RU" altLang="en-US" b="0" dirty="0" smtClean="0">
                <a:solidFill>
                  <a:srgbClr val="FFFFFF"/>
                </a:solidFill>
              </a:rPr>
              <a:t>лан оценки (курса);</a:t>
            </a:r>
            <a:endParaRPr lang="en-US" altLang="en-US" b="0" dirty="0" smtClean="0">
              <a:solidFill>
                <a:srgbClr val="FFFFFF"/>
              </a:solidFill>
            </a:endParaRPr>
          </a:p>
          <a:p>
            <a:pPr lvl="1">
              <a:spcBef>
                <a:spcPct val="0"/>
              </a:spcBef>
            </a:pPr>
            <a:r>
              <a:rPr lang="ru-RU" altLang="en-US" b="0" dirty="0">
                <a:solidFill>
                  <a:srgbClr val="FFFFFF"/>
                </a:solidFill>
              </a:rPr>
              <a:t>а</a:t>
            </a:r>
            <a:r>
              <a:rPr lang="ru-RU" altLang="en-US" b="0" dirty="0" smtClean="0">
                <a:solidFill>
                  <a:srgbClr val="FFFFFF"/>
                </a:solidFill>
              </a:rPr>
              <a:t>даптивное управление</a:t>
            </a:r>
            <a:endParaRPr lang="en-US" altLang="en-US" b="0" dirty="0" smtClean="0">
              <a:solidFill>
                <a:srgbClr val="FFFFFF"/>
              </a:solidFill>
            </a:endParaRPr>
          </a:p>
          <a:p>
            <a:pPr marL="0" indent="0">
              <a:spcBef>
                <a:spcPct val="0"/>
              </a:spcBef>
              <a:buNone/>
            </a:pPr>
            <a:endParaRPr lang="ru-RU" altLang="en-US" sz="2400" b="0" dirty="0" smtClean="0">
              <a:solidFill>
                <a:srgbClr val="FFFFFF"/>
              </a:solidFill>
            </a:endParaRPr>
          </a:p>
          <a:p>
            <a:pPr marL="0" indent="0">
              <a:spcBef>
                <a:spcPct val="0"/>
              </a:spcBef>
              <a:buNone/>
            </a:pPr>
            <a:endParaRPr lang="en-US" altLang="en-US" sz="2400" b="0" dirty="0" smtClean="0">
              <a:solidFill>
                <a:srgbClr val="FFFFFF"/>
              </a:solidFill>
            </a:endParaRPr>
          </a:p>
          <a:p>
            <a:pPr>
              <a:spcBef>
                <a:spcPct val="0"/>
              </a:spcBef>
            </a:pPr>
            <a:r>
              <a:rPr lang="ru-RU" altLang="en-US" b="0" dirty="0" smtClean="0">
                <a:solidFill>
                  <a:srgbClr val="FFFFFF"/>
                </a:solidFill>
              </a:rPr>
              <a:t>Представьте свой план.</a:t>
            </a:r>
            <a:endParaRPr lang="en-US" altLang="en-US" b="0" dirty="0" smtClean="0">
              <a:solidFill>
                <a:srgbClr val="FFFFFF"/>
              </a:solidFill>
            </a:endParaRPr>
          </a:p>
          <a:p>
            <a:pPr marL="0" indent="0">
              <a:spcBef>
                <a:spcPct val="0"/>
              </a:spcBef>
              <a:buFont typeface="Wingdings" panose="05000000000000000000" pitchFamily="2" charset="2"/>
              <a:buNone/>
            </a:pPr>
            <a:endParaRPr lang="en-US" altLang="en-US" b="0" dirty="0" smtClean="0">
              <a:solidFill>
                <a:srgbClr val="FFFFFF"/>
              </a:solidFill>
            </a:endParaRPr>
          </a:p>
          <a:p>
            <a:pPr>
              <a:spcBef>
                <a:spcPct val="0"/>
              </a:spcBef>
            </a:pPr>
            <a:endParaRPr lang="en-US" altLang="en-US" b="0" dirty="0" smtClean="0">
              <a:solidFill>
                <a:srgbClr val="FFFFFF"/>
              </a:solidFill>
            </a:endParaRPr>
          </a:p>
          <a:p>
            <a:pPr>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a:p>
            <a:pPr lvl="1">
              <a:spcBef>
                <a:spcPct val="0"/>
              </a:spcBef>
            </a:pPr>
            <a:endParaRPr lang="en-US" altLang="en-US" b="0" dirty="0" smtClean="0">
              <a:solidFill>
                <a:srgbClr val="FFFFFF"/>
              </a:solidFill>
            </a:endParaRPr>
          </a:p>
        </p:txBody>
      </p:sp>
    </p:spTree>
    <p:extLst>
      <p:ext uri="{BB962C8B-B14F-4D97-AF65-F5344CB8AC3E}">
        <p14:creationId xmlns:p14="http://schemas.microsoft.com/office/powerpoint/2010/main" val="1989054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Photos\2012\California - 17 May 2012\Tehachapi Turbines_IMG_0424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41"/>
            <a:ext cx="9144000" cy="609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41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6346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47700" y="457200"/>
            <a:ext cx="4038600" cy="1143000"/>
          </a:xfrm>
        </p:spPr>
        <p:txBody>
          <a:bodyPr/>
          <a:lstStyle/>
          <a:p>
            <a:r>
              <a:rPr lang="en-US" altLang="en-US" dirty="0" smtClean="0"/>
              <a:t>Why involve students in research?</a:t>
            </a:r>
          </a:p>
        </p:txBody>
      </p:sp>
      <p:sp>
        <p:nvSpPr>
          <p:cNvPr id="5123" name="Rectangle 3"/>
          <p:cNvSpPr>
            <a:spLocks noGrp="1" noChangeArrowheads="1"/>
          </p:cNvSpPr>
          <p:nvPr>
            <p:ph type="body" idx="1"/>
          </p:nvPr>
        </p:nvSpPr>
        <p:spPr>
          <a:xfrm>
            <a:off x="304800" y="2362200"/>
            <a:ext cx="4572000" cy="2362200"/>
          </a:xfrm>
        </p:spPr>
        <p:txBody>
          <a:bodyPr/>
          <a:lstStyle/>
          <a:p>
            <a:pPr>
              <a:spcBef>
                <a:spcPct val="0"/>
              </a:spcBef>
            </a:pPr>
            <a:r>
              <a:rPr lang="en-US" altLang="en-US" sz="2600" b="0" dirty="0" smtClean="0"/>
              <a:t>Benefits</a:t>
            </a:r>
            <a:r>
              <a:rPr lang="ru-RU" altLang="en-US" sz="2600" b="0" dirty="0" smtClean="0"/>
              <a:t> </a:t>
            </a:r>
            <a:r>
              <a:rPr lang="en-US" altLang="en-US" sz="2600" b="0" dirty="0" smtClean="0"/>
              <a:t>to students</a:t>
            </a:r>
          </a:p>
          <a:p>
            <a:pPr>
              <a:spcBef>
                <a:spcPct val="0"/>
              </a:spcBef>
            </a:pPr>
            <a:endParaRPr lang="en-US" altLang="en-US" sz="2600" b="0" dirty="0"/>
          </a:p>
          <a:p>
            <a:pPr>
              <a:spcBef>
                <a:spcPct val="0"/>
              </a:spcBef>
            </a:pPr>
            <a:r>
              <a:rPr lang="en-US" altLang="en-US" sz="2600" b="0" dirty="0" smtClean="0"/>
              <a:t>Benefits to researcher</a:t>
            </a:r>
          </a:p>
          <a:p>
            <a:pPr>
              <a:spcBef>
                <a:spcPct val="0"/>
              </a:spcBef>
            </a:pPr>
            <a:endParaRPr lang="en-US" altLang="en-US" sz="2600" b="0" dirty="0"/>
          </a:p>
          <a:p>
            <a:pPr>
              <a:spcBef>
                <a:spcPct val="0"/>
              </a:spcBef>
            </a:pPr>
            <a:r>
              <a:rPr lang="en-US" altLang="en-US" sz="2600" b="0" dirty="0" smtClean="0"/>
              <a:t>Benefits to institution</a:t>
            </a:r>
          </a:p>
          <a:p>
            <a:pPr>
              <a:spcBef>
                <a:spcPct val="0"/>
              </a:spcBef>
            </a:pPr>
            <a:endParaRPr lang="en-US" altLang="en-US" sz="2600" b="0" dirty="0"/>
          </a:p>
          <a:p>
            <a:pPr>
              <a:spcBef>
                <a:spcPct val="0"/>
              </a:spcBef>
            </a:pPr>
            <a:r>
              <a:rPr lang="en-US" altLang="en-US" sz="2600" b="0" dirty="0" smtClean="0"/>
              <a:t>Costs</a:t>
            </a:r>
          </a:p>
        </p:txBody>
      </p:sp>
      <p:sp>
        <p:nvSpPr>
          <p:cNvPr id="4" name="Rectangle 2"/>
          <p:cNvSpPr txBox="1">
            <a:spLocks noChangeArrowheads="1"/>
          </p:cNvSpPr>
          <p:nvPr/>
        </p:nvSpPr>
        <p:spPr bwMode="auto">
          <a:xfrm>
            <a:off x="4724400" y="457200"/>
            <a:ext cx="510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Зачем вовлекать </a:t>
            </a:r>
            <a:r>
              <a:rPr lang="ru-RU" altLang="en-US" dirty="0"/>
              <a:t>студентов в </a:t>
            </a:r>
            <a:r>
              <a:rPr lang="ru-RU" altLang="en-US" dirty="0" smtClean="0"/>
              <a:t>исследования?</a:t>
            </a:r>
            <a:endParaRPr lang="en-US" altLang="en-US" dirty="0" smtClean="0"/>
          </a:p>
        </p:txBody>
      </p:sp>
      <p:sp>
        <p:nvSpPr>
          <p:cNvPr id="5" name="Rectangle 3"/>
          <p:cNvSpPr txBox="1">
            <a:spLocks noChangeArrowheads="1"/>
          </p:cNvSpPr>
          <p:nvPr/>
        </p:nvSpPr>
        <p:spPr bwMode="auto">
          <a:xfrm>
            <a:off x="4343400" y="2362200"/>
            <a:ext cx="4572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Выгоды для студентов;</a:t>
            </a:r>
            <a:endParaRPr lang="en-US" altLang="en-US" sz="2600" b="0" dirty="0" smtClean="0"/>
          </a:p>
          <a:p>
            <a:pPr>
              <a:spcBef>
                <a:spcPct val="0"/>
              </a:spcBef>
            </a:pPr>
            <a:endParaRPr lang="en-US" altLang="en-US" sz="2600" b="0" dirty="0" smtClean="0"/>
          </a:p>
          <a:p>
            <a:pPr>
              <a:spcBef>
                <a:spcPct val="0"/>
              </a:spcBef>
            </a:pPr>
            <a:r>
              <a:rPr lang="ru-RU" altLang="en-US" sz="2600" b="0" dirty="0" smtClean="0"/>
              <a:t>Выгоды для ученых;</a:t>
            </a:r>
            <a:endParaRPr lang="en-US" altLang="en-US" sz="2600" b="0" dirty="0" smtClean="0"/>
          </a:p>
          <a:p>
            <a:pPr>
              <a:spcBef>
                <a:spcPct val="0"/>
              </a:spcBef>
            </a:pPr>
            <a:endParaRPr lang="en-US" altLang="en-US" sz="2600" b="0" dirty="0" smtClean="0"/>
          </a:p>
          <a:p>
            <a:pPr>
              <a:spcBef>
                <a:spcPct val="0"/>
              </a:spcBef>
            </a:pPr>
            <a:r>
              <a:rPr lang="ru-RU" altLang="en-US" sz="2600" b="0" dirty="0" smtClean="0"/>
              <a:t>Выгоды для вузов;</a:t>
            </a:r>
            <a:endParaRPr lang="en-US" altLang="en-US" sz="2600" b="0" dirty="0" smtClean="0"/>
          </a:p>
          <a:p>
            <a:pPr>
              <a:spcBef>
                <a:spcPct val="0"/>
              </a:spcBef>
            </a:pPr>
            <a:endParaRPr lang="en-US" altLang="en-US" sz="2600" b="0" dirty="0" smtClean="0"/>
          </a:p>
          <a:p>
            <a:pPr>
              <a:spcBef>
                <a:spcPct val="0"/>
              </a:spcBef>
            </a:pPr>
            <a:r>
              <a:rPr lang="ru-RU" altLang="en-US" sz="2600" b="0" dirty="0" smtClean="0"/>
              <a:t>Издержки.</a:t>
            </a:r>
            <a:endParaRPr lang="en-US" altLang="en-US" sz="2600" b="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81000"/>
            <a:ext cx="4038600" cy="1143000"/>
          </a:xfrm>
        </p:spPr>
        <p:txBody>
          <a:bodyPr/>
          <a:lstStyle/>
          <a:p>
            <a:r>
              <a:rPr lang="en-US" altLang="en-US" dirty="0" smtClean="0"/>
              <a:t>Benefits to students</a:t>
            </a:r>
          </a:p>
        </p:txBody>
      </p:sp>
      <p:sp>
        <p:nvSpPr>
          <p:cNvPr id="5123" name="Rectangle 3"/>
          <p:cNvSpPr>
            <a:spLocks noGrp="1" noChangeArrowheads="1"/>
          </p:cNvSpPr>
          <p:nvPr>
            <p:ph type="body" idx="1"/>
          </p:nvPr>
        </p:nvSpPr>
        <p:spPr>
          <a:xfrm>
            <a:off x="76200" y="1981200"/>
            <a:ext cx="4076700" cy="2362200"/>
          </a:xfrm>
        </p:spPr>
        <p:txBody>
          <a:bodyPr/>
          <a:lstStyle/>
          <a:p>
            <a:pPr>
              <a:spcBef>
                <a:spcPct val="0"/>
              </a:spcBef>
            </a:pPr>
            <a:r>
              <a:rPr lang="en-US" altLang="en-US" sz="2600" b="0" dirty="0" smtClean="0"/>
              <a:t>Helps choose career path</a:t>
            </a:r>
          </a:p>
          <a:p>
            <a:pPr>
              <a:spcBef>
                <a:spcPct val="0"/>
              </a:spcBef>
            </a:pPr>
            <a:endParaRPr lang="en-US" altLang="en-US" sz="2600" b="0" dirty="0"/>
          </a:p>
          <a:p>
            <a:pPr>
              <a:spcBef>
                <a:spcPct val="0"/>
              </a:spcBef>
            </a:pPr>
            <a:r>
              <a:rPr lang="en-US" altLang="en-US" sz="2600" b="0" dirty="0" smtClean="0"/>
              <a:t>Links class concepts to real-world application</a:t>
            </a:r>
          </a:p>
          <a:p>
            <a:pPr>
              <a:spcBef>
                <a:spcPct val="0"/>
              </a:spcBef>
            </a:pPr>
            <a:endParaRPr lang="en-US" altLang="en-US" sz="2600" b="0" dirty="0"/>
          </a:p>
          <a:p>
            <a:pPr>
              <a:spcBef>
                <a:spcPct val="0"/>
              </a:spcBef>
            </a:pPr>
            <a:r>
              <a:rPr lang="en-US" altLang="en-US" sz="2600" b="0" dirty="0" smtClean="0"/>
              <a:t>Improves motivation for learning</a:t>
            </a:r>
          </a:p>
        </p:txBody>
      </p:sp>
      <p:sp>
        <p:nvSpPr>
          <p:cNvPr id="4" name="Rectangle 2"/>
          <p:cNvSpPr txBox="1">
            <a:spLocks noChangeArrowheads="1"/>
          </p:cNvSpPr>
          <p:nvPr/>
        </p:nvSpPr>
        <p:spPr bwMode="auto">
          <a:xfrm>
            <a:off x="4686300"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smtClean="0"/>
              <a:t>Выгоды для студентов</a:t>
            </a:r>
            <a:endParaRPr lang="en-US" altLang="en-US" dirty="0" smtClean="0"/>
          </a:p>
        </p:txBody>
      </p:sp>
      <p:sp>
        <p:nvSpPr>
          <p:cNvPr id="5" name="Rectangle 3"/>
          <p:cNvSpPr txBox="1">
            <a:spLocks noChangeArrowheads="1"/>
          </p:cNvSpPr>
          <p:nvPr/>
        </p:nvSpPr>
        <p:spPr bwMode="auto">
          <a:xfrm>
            <a:off x="4305300" y="1981200"/>
            <a:ext cx="480685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Помогает выбрать профессиональный путь;</a:t>
            </a:r>
            <a:endParaRPr lang="en-US" altLang="en-US" sz="2600" b="0" dirty="0" smtClean="0"/>
          </a:p>
          <a:p>
            <a:pPr>
              <a:spcBef>
                <a:spcPct val="0"/>
              </a:spcBef>
            </a:pPr>
            <a:endParaRPr lang="en-US" altLang="en-US" sz="2600" b="0" dirty="0" smtClean="0"/>
          </a:p>
          <a:p>
            <a:pPr>
              <a:spcBef>
                <a:spcPct val="0"/>
              </a:spcBef>
            </a:pPr>
            <a:r>
              <a:rPr lang="ru-RU" altLang="en-US" sz="2600" b="0" dirty="0" smtClean="0"/>
              <a:t>Связывает теорию с ее прикладным применением;</a:t>
            </a:r>
            <a:endParaRPr lang="en-US" altLang="en-US" sz="2600" b="0" dirty="0" smtClean="0"/>
          </a:p>
          <a:p>
            <a:pPr>
              <a:spcBef>
                <a:spcPct val="0"/>
              </a:spcBef>
            </a:pPr>
            <a:endParaRPr lang="en-US" altLang="en-US" sz="2600" b="0" dirty="0" smtClean="0"/>
          </a:p>
          <a:p>
            <a:pPr>
              <a:spcBef>
                <a:spcPct val="0"/>
              </a:spcBef>
            </a:pPr>
            <a:r>
              <a:rPr lang="ru-RU" altLang="en-US" sz="2600" b="0" dirty="0" smtClean="0"/>
              <a:t>Укрепляет мотивацию к учебе.</a:t>
            </a:r>
            <a:endParaRPr lang="en-US" altLang="en-US" sz="2600" b="0" dirty="0" smtClean="0"/>
          </a:p>
        </p:txBody>
      </p:sp>
    </p:spTree>
    <p:extLst>
      <p:ext uri="{BB962C8B-B14F-4D97-AF65-F5344CB8AC3E}">
        <p14:creationId xmlns:p14="http://schemas.microsoft.com/office/powerpoint/2010/main" val="2408434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81000"/>
            <a:ext cx="4038600" cy="1143000"/>
          </a:xfrm>
        </p:spPr>
        <p:txBody>
          <a:bodyPr/>
          <a:lstStyle/>
          <a:p>
            <a:r>
              <a:rPr lang="en-US" altLang="en-US" dirty="0" smtClean="0"/>
              <a:t>Benefits to students</a:t>
            </a:r>
          </a:p>
        </p:txBody>
      </p:sp>
      <p:sp>
        <p:nvSpPr>
          <p:cNvPr id="5123" name="Rectangle 3"/>
          <p:cNvSpPr>
            <a:spLocks noGrp="1" noChangeArrowheads="1"/>
          </p:cNvSpPr>
          <p:nvPr>
            <p:ph type="body" idx="1"/>
          </p:nvPr>
        </p:nvSpPr>
        <p:spPr>
          <a:xfrm>
            <a:off x="114300" y="1981200"/>
            <a:ext cx="4076700" cy="2362200"/>
          </a:xfrm>
        </p:spPr>
        <p:txBody>
          <a:bodyPr/>
          <a:lstStyle/>
          <a:p>
            <a:pPr>
              <a:spcBef>
                <a:spcPct val="0"/>
              </a:spcBef>
            </a:pPr>
            <a:r>
              <a:rPr lang="en-US" altLang="en-US" sz="2600" b="0" dirty="0" smtClean="0"/>
              <a:t>Improves thinking skills – ability to ask &amp; answer questions</a:t>
            </a:r>
          </a:p>
          <a:p>
            <a:pPr>
              <a:spcBef>
                <a:spcPct val="0"/>
              </a:spcBef>
            </a:pPr>
            <a:endParaRPr lang="en-US" altLang="en-US" sz="2600" b="0" dirty="0"/>
          </a:p>
          <a:p>
            <a:pPr>
              <a:spcBef>
                <a:spcPct val="0"/>
              </a:spcBef>
            </a:pPr>
            <a:r>
              <a:rPr lang="en-US" altLang="en-US" sz="2600" b="0" dirty="0" smtClean="0"/>
              <a:t>Improves communication – writing, presentation</a:t>
            </a:r>
          </a:p>
          <a:p>
            <a:pPr>
              <a:spcBef>
                <a:spcPct val="0"/>
              </a:spcBef>
            </a:pPr>
            <a:endParaRPr lang="en-US" altLang="en-US" sz="2600" b="0" dirty="0"/>
          </a:p>
          <a:p>
            <a:pPr>
              <a:spcBef>
                <a:spcPct val="0"/>
              </a:spcBef>
            </a:pPr>
            <a:r>
              <a:rPr lang="en-US" altLang="en-US" sz="2600" b="0" dirty="0" smtClean="0"/>
              <a:t>Teaches how to work in a team</a:t>
            </a:r>
          </a:p>
        </p:txBody>
      </p:sp>
      <p:sp>
        <p:nvSpPr>
          <p:cNvPr id="4" name="Rectangle 2"/>
          <p:cNvSpPr txBox="1">
            <a:spLocks noChangeArrowheads="1"/>
          </p:cNvSpPr>
          <p:nvPr/>
        </p:nvSpPr>
        <p:spPr bwMode="auto">
          <a:xfrm>
            <a:off x="4819366" y="381000"/>
            <a:ext cx="403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3600" b="1" kern="1200">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panose="020B0604020202020204" pitchFamily="34" charset="0"/>
              </a:defRPr>
            </a:lvl2pPr>
            <a:lvl3pPr algn="l" rtl="0" eaLnBrk="0" fontAlgn="base" hangingPunct="0">
              <a:spcBef>
                <a:spcPct val="0"/>
              </a:spcBef>
              <a:spcAft>
                <a:spcPct val="0"/>
              </a:spcAft>
              <a:defRPr sz="3600" b="1">
                <a:solidFill>
                  <a:srgbClr val="FFFF99"/>
                </a:solidFill>
                <a:latin typeface="Arial" panose="020B0604020202020204" pitchFamily="34" charset="0"/>
              </a:defRPr>
            </a:lvl3pPr>
            <a:lvl4pPr algn="l" rtl="0" eaLnBrk="0" fontAlgn="base" hangingPunct="0">
              <a:spcBef>
                <a:spcPct val="0"/>
              </a:spcBef>
              <a:spcAft>
                <a:spcPct val="0"/>
              </a:spcAft>
              <a:defRPr sz="3600" b="1">
                <a:solidFill>
                  <a:srgbClr val="FFFF99"/>
                </a:solidFill>
                <a:latin typeface="Arial" panose="020B0604020202020204" pitchFamily="34" charset="0"/>
              </a:defRPr>
            </a:lvl4pPr>
            <a:lvl5pPr algn="l" rtl="0" eaLnBrk="0" fontAlgn="base" hangingPunct="0">
              <a:spcBef>
                <a:spcPct val="0"/>
              </a:spcBef>
              <a:spcAft>
                <a:spcPct val="0"/>
              </a:spcAft>
              <a:defRPr sz="3600" b="1">
                <a:solidFill>
                  <a:srgbClr val="FFFF99"/>
                </a:solidFill>
                <a:latin typeface="Arial" panose="020B0604020202020204" pitchFamily="34" charset="0"/>
              </a:defRPr>
            </a:lvl5pPr>
            <a:lvl6pPr marL="457200" algn="l" rtl="0" eaLnBrk="0" fontAlgn="base" hangingPunct="0">
              <a:spcBef>
                <a:spcPct val="0"/>
              </a:spcBef>
              <a:spcAft>
                <a:spcPct val="0"/>
              </a:spcAft>
              <a:defRPr sz="3600" b="1">
                <a:solidFill>
                  <a:srgbClr val="FFFF99"/>
                </a:solidFill>
                <a:latin typeface="Arial" panose="020B0604020202020204" pitchFamily="34" charset="0"/>
              </a:defRPr>
            </a:lvl6pPr>
            <a:lvl7pPr marL="914400" algn="l" rtl="0" eaLnBrk="0" fontAlgn="base" hangingPunct="0">
              <a:spcBef>
                <a:spcPct val="0"/>
              </a:spcBef>
              <a:spcAft>
                <a:spcPct val="0"/>
              </a:spcAft>
              <a:defRPr sz="3600" b="1">
                <a:solidFill>
                  <a:srgbClr val="FFFF99"/>
                </a:solidFill>
                <a:latin typeface="Arial" panose="020B0604020202020204" pitchFamily="34" charset="0"/>
              </a:defRPr>
            </a:lvl7pPr>
            <a:lvl8pPr marL="1371600" algn="l" rtl="0" eaLnBrk="0" fontAlgn="base" hangingPunct="0">
              <a:spcBef>
                <a:spcPct val="0"/>
              </a:spcBef>
              <a:spcAft>
                <a:spcPct val="0"/>
              </a:spcAft>
              <a:defRPr sz="3600" b="1">
                <a:solidFill>
                  <a:srgbClr val="FFFF99"/>
                </a:solidFill>
                <a:latin typeface="Arial" panose="020B0604020202020204" pitchFamily="34" charset="0"/>
              </a:defRPr>
            </a:lvl8pPr>
            <a:lvl9pPr marL="1828800" algn="l" rtl="0" eaLnBrk="0" fontAlgn="base" hangingPunct="0">
              <a:spcBef>
                <a:spcPct val="0"/>
              </a:spcBef>
              <a:spcAft>
                <a:spcPct val="0"/>
              </a:spcAft>
              <a:defRPr sz="3600" b="1">
                <a:solidFill>
                  <a:srgbClr val="FFFF99"/>
                </a:solidFill>
                <a:latin typeface="Arial" panose="020B0604020202020204" pitchFamily="34" charset="0"/>
              </a:defRPr>
            </a:lvl9pPr>
          </a:lstStyle>
          <a:p>
            <a:r>
              <a:rPr lang="ru-RU" altLang="en-US" dirty="0"/>
              <a:t>Выгоды</a:t>
            </a:r>
            <a:r>
              <a:rPr lang="ru-RU" altLang="en-US" dirty="0" smtClean="0"/>
              <a:t> </a:t>
            </a:r>
            <a:r>
              <a:rPr lang="ru-RU" altLang="en-US" dirty="0"/>
              <a:t>для студентов</a:t>
            </a:r>
            <a:endParaRPr lang="en-US" altLang="en-US" dirty="0"/>
          </a:p>
        </p:txBody>
      </p:sp>
      <p:sp>
        <p:nvSpPr>
          <p:cNvPr id="5" name="Rectangle 3"/>
          <p:cNvSpPr txBox="1">
            <a:spLocks noChangeArrowheads="1"/>
          </p:cNvSpPr>
          <p:nvPr/>
        </p:nvSpPr>
        <p:spPr bwMode="auto">
          <a:xfrm>
            <a:off x="4419600" y="1981200"/>
            <a:ext cx="443836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ru-RU" altLang="en-US" sz="2600" b="0" dirty="0" smtClean="0"/>
              <a:t>Улучшает мыслительные навыки – формулировка вопросов/ответов;</a:t>
            </a:r>
            <a:endParaRPr lang="en-US" altLang="en-US" sz="2600" b="0" dirty="0" smtClean="0"/>
          </a:p>
          <a:p>
            <a:pPr>
              <a:spcBef>
                <a:spcPct val="0"/>
              </a:spcBef>
            </a:pPr>
            <a:endParaRPr lang="en-US" altLang="en-US" sz="2600" b="0" dirty="0" smtClean="0"/>
          </a:p>
          <a:p>
            <a:pPr>
              <a:spcBef>
                <a:spcPct val="0"/>
              </a:spcBef>
            </a:pPr>
            <a:r>
              <a:rPr lang="ru-RU" altLang="en-US" sz="2600" b="0" dirty="0" smtClean="0"/>
              <a:t>Улучшает </a:t>
            </a:r>
            <a:r>
              <a:rPr lang="ru-RU" altLang="en-US" sz="2600" b="0" dirty="0" err="1" smtClean="0"/>
              <a:t>коммуникатив-ные</a:t>
            </a:r>
            <a:r>
              <a:rPr lang="ru-RU" altLang="en-US" sz="2600" b="0" dirty="0" smtClean="0"/>
              <a:t> навыки </a:t>
            </a:r>
            <a:r>
              <a:rPr lang="en-US" altLang="en-US" sz="2600" b="0" dirty="0" smtClean="0"/>
              <a:t>– </a:t>
            </a:r>
            <a:r>
              <a:rPr lang="ru-RU" altLang="en-US" sz="2600" b="0" dirty="0" smtClean="0"/>
              <a:t>письмо, презентация материала;</a:t>
            </a:r>
            <a:endParaRPr lang="en-US" altLang="en-US" sz="2600" b="0" dirty="0" smtClean="0"/>
          </a:p>
          <a:p>
            <a:pPr>
              <a:spcBef>
                <a:spcPct val="0"/>
              </a:spcBef>
            </a:pPr>
            <a:endParaRPr lang="en-US" altLang="en-US" sz="2600" b="0" dirty="0" smtClean="0"/>
          </a:p>
          <a:p>
            <a:pPr>
              <a:spcBef>
                <a:spcPct val="0"/>
              </a:spcBef>
            </a:pPr>
            <a:r>
              <a:rPr lang="ru-RU" altLang="en-US" sz="2600" b="0" dirty="0" smtClean="0"/>
              <a:t>Обучает работе в команде.</a:t>
            </a:r>
            <a:endParaRPr lang="en-US" altLang="en-US" sz="2600" b="0" dirty="0" smtClean="0"/>
          </a:p>
        </p:txBody>
      </p:sp>
    </p:spTree>
    <p:extLst>
      <p:ext uri="{BB962C8B-B14F-4D97-AF65-F5344CB8AC3E}">
        <p14:creationId xmlns:p14="http://schemas.microsoft.com/office/powerpoint/2010/main" val="1885157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10586</TotalTime>
  <Pages>4</Pages>
  <Words>2211</Words>
  <Application>Microsoft Office PowerPoint</Application>
  <PresentationFormat>Экран (4:3)</PresentationFormat>
  <Paragraphs>676</Paragraphs>
  <Slides>56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56</vt:i4>
      </vt:variant>
    </vt:vector>
  </HeadingPairs>
  <TitlesOfParts>
    <vt:vector size="62" baseType="lpstr">
      <vt:lpstr>Arial</vt:lpstr>
      <vt:lpstr>Times New Roman</vt:lpstr>
      <vt:lpstr>Wingdings</vt:lpstr>
      <vt:lpstr>Desktop</vt:lpstr>
      <vt:lpstr>Default Design</vt:lpstr>
      <vt:lpstr>2_Default Design</vt:lpstr>
      <vt:lpstr>Involving university students in research and field work outside the classroom:  experiential learning in the U.S.A. </vt:lpstr>
      <vt:lpstr>Презентация PowerPoint</vt:lpstr>
      <vt:lpstr>Презентация PowerPoint</vt:lpstr>
      <vt:lpstr> </vt:lpstr>
      <vt:lpstr>Презентация PowerPoint</vt:lpstr>
      <vt:lpstr>Презентация PowerPoint</vt:lpstr>
      <vt:lpstr>Why involve students in research?</vt:lpstr>
      <vt:lpstr>Benefits to students</vt:lpstr>
      <vt:lpstr>Benefits to students</vt:lpstr>
      <vt:lpstr>Benefits to students</vt:lpstr>
      <vt:lpstr>Benefits to researchers</vt:lpstr>
      <vt:lpstr>Benefits to researchers</vt:lpstr>
      <vt:lpstr>Benefits to institutions</vt:lpstr>
      <vt:lpstr>Benefits to institutions</vt:lpstr>
      <vt:lpstr>Costs to involve students in research</vt:lpstr>
      <vt:lpstr>Pedagogical approaches</vt:lpstr>
      <vt:lpstr>Pedagogical approaches</vt:lpstr>
      <vt:lpstr>Pedagogy of research</vt:lpstr>
      <vt:lpstr>Mechanisms to involve students in research</vt:lpstr>
      <vt:lpstr>Roles for students </vt:lpstr>
      <vt:lpstr>Roles for students </vt:lpstr>
      <vt:lpstr>Roles for researchers</vt:lpstr>
      <vt:lpstr>Roles for institutions</vt:lpstr>
      <vt:lpstr>Correlates of success</vt:lpstr>
      <vt:lpstr>Programs supporting student research</vt:lpstr>
      <vt:lpstr>Undergraduate programs</vt:lpstr>
      <vt:lpstr>Undergraduate programs (REU)</vt:lpstr>
      <vt:lpstr>Undergraduate programs (REU)</vt:lpstr>
      <vt:lpstr>Undergraduate programs (REU)</vt:lpstr>
      <vt:lpstr>Undergraduate programs (REU)</vt:lpstr>
      <vt:lpstr>Undergraduate programs (REU)</vt:lpstr>
      <vt:lpstr>Undergraduate programs (REU)</vt:lpstr>
      <vt:lpstr>Undergraduate programs (REU)</vt:lpstr>
      <vt:lpstr>Undergraduate programs (REU)</vt:lpstr>
      <vt:lpstr>Undergraduate programs (REU)</vt:lpstr>
      <vt:lpstr>Презентация PowerPoint</vt:lpstr>
      <vt:lpstr>Undergraduate programs</vt:lpstr>
      <vt:lpstr>Undergraduate programs</vt:lpstr>
      <vt:lpstr>Undergraduate programs</vt:lpstr>
      <vt:lpstr>Undergraduate programs</vt:lpstr>
      <vt:lpstr>Презентация PowerPoint</vt:lpstr>
      <vt:lpstr>Graduate programs </vt:lpstr>
      <vt:lpstr>Graduate programs </vt:lpstr>
      <vt:lpstr>Graduate programs </vt:lpstr>
      <vt:lpstr>Graduate programs </vt:lpstr>
      <vt:lpstr>Презентация PowerPoint</vt:lpstr>
      <vt:lpstr>Graduate programs </vt:lpstr>
      <vt:lpstr>Graduate programs </vt:lpstr>
      <vt:lpstr>Graduate programs </vt:lpstr>
      <vt:lpstr>Презентация PowerPoint</vt:lpstr>
      <vt:lpstr>Best Practices</vt:lpstr>
      <vt:lpstr>Best Practices</vt:lpstr>
      <vt:lpstr>Best Practices</vt:lpstr>
      <vt:lpstr>Experiential learning</vt:lpstr>
      <vt:lpstr>Experiential learning</vt:lpstr>
      <vt:lpstr>Презентация PowerPoint</vt:lpstr>
    </vt:vector>
  </TitlesOfParts>
  <Company>USGS</Company>
  <LinksUpToDate>false</LinksUpToDate>
  <SharedDoc>false</SharedDoc>
  <HyperlinkBase>http://www.usgs.gov/visual-id/specs/slides/slide.html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Template for Slide Presentations</dc:title>
  <dc:subject>Presentation format with USGS Visual Identity</dc:subject>
  <dc:creator>VIScom</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Пользователь Windows</cp:lastModifiedBy>
  <cp:revision>369</cp:revision>
  <cp:lastPrinted>1998-03-23T17:09:44Z</cp:lastPrinted>
  <dcterms:created xsi:type="dcterms:W3CDTF">1998-01-16T15:44:57Z</dcterms:created>
  <dcterms:modified xsi:type="dcterms:W3CDTF">2015-05-08T16:14:01Z</dcterms:modified>
</cp:coreProperties>
</file>